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C5EEDD-8001-47EB-AA53-968FC21FC4D0}" type="datetimeFigureOut">
              <a:rPr lang="el-GR" smtClean="0"/>
              <a:t>11/11/2014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005407-2F6C-45E4-8A9F-9AD7E03D4BF4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992888" cy="2520280"/>
          </a:xfrm>
        </p:spPr>
        <p:txBody>
          <a:bodyPr>
            <a:normAutofit/>
          </a:bodyPr>
          <a:lstStyle/>
          <a:p>
            <a:pPr algn="ctr"/>
            <a:r>
              <a:rPr lang="el-GR" sz="9600" dirty="0" smtClean="0">
                <a:solidFill>
                  <a:schemeClr val="bg1"/>
                </a:solidFill>
                <a:ea typeface="Batang" pitchFamily="18" charset="-127"/>
              </a:rPr>
              <a:t>ΤΥΦΟΣ</a:t>
            </a:r>
            <a:endParaRPr lang="el-GR" sz="9600" dirty="0">
              <a:solidFill>
                <a:schemeClr val="bg1"/>
              </a:solidFill>
              <a:ea typeface="Batang" pitchFamily="18" charset="-127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767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sz="3600" i="1" dirty="0" smtClean="0">
                <a:solidFill>
                  <a:schemeClr val="bg1"/>
                </a:solidFill>
                <a:latin typeface="Arial Narrow" pitchFamily="34" charset="0"/>
                <a:ea typeface="Batang" pitchFamily="18" charset="-127"/>
              </a:rPr>
              <a:t>Ο τύφος είναι μια ασθένεια που προκαλείται από βακτηρίδια. Υπάρχουν δύο τύποι βακτηριδίων που προκαλούν τύφο</a:t>
            </a:r>
            <a:r>
              <a:rPr lang="en-US" sz="3600" i="1" dirty="0" smtClean="0">
                <a:solidFill>
                  <a:schemeClr val="bg1"/>
                </a:solidFill>
                <a:latin typeface="Arial Narrow" pitchFamily="34" charset="0"/>
                <a:ea typeface="Batang" pitchFamily="18" charset="-127"/>
              </a:rPr>
              <a:t>, </a:t>
            </a:r>
            <a:r>
              <a:rPr lang="el-GR" sz="3600" i="1" dirty="0" smtClean="0">
                <a:solidFill>
                  <a:schemeClr val="bg1"/>
                </a:solidFill>
                <a:latin typeface="Arial Narrow" pitchFamily="34" charset="0"/>
                <a:ea typeface="Batang" pitchFamily="18" charset="-127"/>
              </a:rPr>
              <a:t>οι </a:t>
            </a:r>
            <a:r>
              <a:rPr lang="en-US" sz="3600" i="1" dirty="0" err="1" smtClean="0">
                <a:solidFill>
                  <a:schemeClr val="bg1"/>
                </a:solidFill>
                <a:latin typeface="Arial Narrow" pitchFamily="34" charset="0"/>
              </a:rPr>
              <a:t>Ricketsia</a:t>
            </a:r>
            <a:r>
              <a:rPr lang="en-US" sz="3600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Arial Narrow" pitchFamily="34" charset="0"/>
              </a:rPr>
              <a:t>typhi</a:t>
            </a:r>
            <a:r>
              <a:rPr lang="en-US" sz="3600" i="1" dirty="0" smtClean="0">
                <a:solidFill>
                  <a:schemeClr val="bg1"/>
                </a:solidFill>
                <a:latin typeface="Arial Narrow" pitchFamily="34" charset="0"/>
              </a:rPr>
              <a:t> </a:t>
            </a:r>
            <a:r>
              <a:rPr lang="el-GR" sz="3600" i="1" dirty="0" smtClean="0">
                <a:solidFill>
                  <a:schemeClr val="bg1"/>
                </a:solidFill>
                <a:latin typeface="Arial Narrow" pitchFamily="34" charset="0"/>
              </a:rPr>
              <a:t>και</a:t>
            </a:r>
            <a:r>
              <a:rPr lang="el-GR" sz="3600" i="1" dirty="0" smtClean="0">
                <a:solidFill>
                  <a:schemeClr val="bg1"/>
                </a:solidFill>
                <a:latin typeface="Arial Narrow" pitchFamily="34" charset="0"/>
              </a:rPr>
              <a:t> </a:t>
            </a:r>
            <a:r>
              <a:rPr lang="en-US" sz="3600" i="1" dirty="0" err="1" smtClean="0">
                <a:solidFill>
                  <a:schemeClr val="bg1"/>
                </a:solidFill>
                <a:latin typeface="Arial Narrow" pitchFamily="34" charset="0"/>
              </a:rPr>
              <a:t>Ricketsia</a:t>
            </a:r>
            <a:r>
              <a:rPr lang="en-US" sz="3600" i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Arial Narrow" pitchFamily="34" charset="0"/>
              </a:rPr>
              <a:t>prowazewkii</a:t>
            </a:r>
            <a:r>
              <a:rPr lang="en-US" sz="3600" i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  <a:r>
              <a:rPr lang="el-GR" sz="3600" i="1" dirty="0" smtClean="0">
                <a:solidFill>
                  <a:schemeClr val="bg1"/>
                </a:solidFill>
                <a:latin typeface="Arial Narrow" pitchFamily="34" charset="0"/>
              </a:rPr>
              <a:t>Υπάρχουν </a:t>
            </a:r>
            <a:r>
              <a:rPr lang="el-GR" sz="3600" i="1" dirty="0" smtClean="0">
                <a:solidFill>
                  <a:schemeClr val="bg1"/>
                </a:solidFill>
                <a:latin typeface="Arial Narrow" pitchFamily="34" charset="0"/>
              </a:rPr>
              <a:t>δύο βασικοί τύποι του τύφου, ο ενδημικός και ο επιδημικός.</a:t>
            </a:r>
            <a:r>
              <a:rPr lang="el-GR" sz="3600" dirty="0" smtClean="0">
                <a:latin typeface="Arial Narrow" pitchFamily="34" charset="0"/>
              </a:rPr>
              <a:t> </a:t>
            </a:r>
            <a:endParaRPr lang="el-GR" sz="3600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el-GR" sz="3600" i="1" dirty="0">
              <a:solidFill>
                <a:schemeClr val="bg1"/>
              </a:solidFill>
              <a:latin typeface="Arial Narrow" pitchFamily="34" charset="0"/>
              <a:ea typeface="Batang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7855024" cy="833264"/>
          </a:xfrm>
        </p:spPr>
        <p:txBody>
          <a:bodyPr>
            <a:noAutofit/>
          </a:bodyPr>
          <a:lstStyle/>
          <a:p>
            <a:pPr algn="ctr"/>
            <a:r>
              <a:rPr lang="el-GR" sz="6000" dirty="0" smtClean="0">
                <a:solidFill>
                  <a:schemeClr val="bg1"/>
                </a:solidFill>
              </a:rPr>
              <a:t>ΕΝΔΗΜΙΚΟΣ ΤΥΦΟΣ</a:t>
            </a:r>
            <a:endParaRPr lang="el-GR" sz="6000" dirty="0">
              <a:solidFill>
                <a:schemeClr val="bg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7854696" cy="472514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l-GR" sz="3800" i="1" dirty="0" smtClean="0">
                <a:solidFill>
                  <a:schemeClr val="bg1"/>
                </a:solidFill>
                <a:latin typeface="Arial Narrow" pitchFamily="34" charset="0"/>
              </a:rPr>
              <a:t>Ο κίνδυνος προσβολής από αυτή τη μορφή της νόσου αυξάνεται όταν υπάρχει έκθεση σε περιττώματα ή ψύλλους τρωκτικών και επαφή με διάφορα ζώα (γάτοι, ρακούν, αρουραίοι, μικρόσωμα μαρσιποφόρα και κουνάβια). Ο ενδημικός </a:t>
            </a:r>
            <a:r>
              <a:rPr lang="el-GR" sz="3800" i="1" dirty="0" smtClean="0">
                <a:solidFill>
                  <a:schemeClr val="bg1"/>
                </a:solidFill>
                <a:latin typeface="Arial Narrow" pitchFamily="34" charset="0"/>
              </a:rPr>
              <a:t>τύφος </a:t>
            </a:r>
            <a:r>
              <a:rPr lang="el-GR" sz="3800" i="1" dirty="0" smtClean="0">
                <a:solidFill>
                  <a:schemeClr val="bg1"/>
                </a:solidFill>
                <a:latin typeface="Arial Narrow" pitchFamily="34" charset="0"/>
              </a:rPr>
              <a:t>είναι η ηπιότερη μορφή της νόσου. Η άμεση έναρξη χορήγησης αντιβίωσης προσφέρει ίαση σε σχεδόν όλους τους ασθενείς. Από τους ασθενείς που δεν λαμβάνουν θεραπεία, μόνο λιγότερο από 2% αποβιώνουν.</a:t>
            </a:r>
            <a:r>
              <a:rPr lang="el-GR" sz="3900" i="1" dirty="0" smtClean="0">
                <a:solidFill>
                  <a:schemeClr val="bg1"/>
                </a:solidFill>
                <a:latin typeface="Arial Narrow" pitchFamily="34" charset="0"/>
              </a:rPr>
              <a:t> </a:t>
            </a:r>
            <a:endParaRPr lang="el-GR" sz="3900" i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5576" y="188640"/>
            <a:ext cx="7556376" cy="1146432"/>
          </a:xfrm>
        </p:spPr>
        <p:txBody>
          <a:bodyPr/>
          <a:lstStyle/>
          <a:p>
            <a:pPr algn="ctr"/>
            <a:r>
              <a:rPr lang="el-GR" sz="6000" dirty="0" smtClean="0">
                <a:solidFill>
                  <a:schemeClr val="bg1"/>
                </a:solidFill>
              </a:rPr>
              <a:t>ΣΥΜΠΤΩΜΑΤΑ</a:t>
            </a:r>
            <a:endParaRPr lang="el-GR" sz="6000" dirty="0">
              <a:solidFill>
                <a:schemeClr val="bg1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7772400" cy="5517232"/>
          </a:xfrm>
        </p:spPr>
        <p:txBody>
          <a:bodyPr>
            <a:normAutofit/>
          </a:bodyPr>
          <a:lstStyle/>
          <a:p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Τα </a:t>
            </a:r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συμπτώματα </a:t>
            </a:r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που προκαλεί ο ενδημικός </a:t>
            </a:r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τύφος</a:t>
            </a:r>
            <a:r>
              <a:rPr lang="en-US" sz="3200" i="1" dirty="0" smtClean="0">
                <a:solidFill>
                  <a:schemeClr val="bg1"/>
                </a:solidFill>
                <a:latin typeface="Arial Narrow" pitchFamily="34" charset="0"/>
              </a:rPr>
              <a:t>:</a:t>
            </a:r>
          </a:p>
          <a:p>
            <a:endParaRPr lang="el-GR" sz="3200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buAutoNum type="arabicParenR"/>
            </a:pP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Πολύ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ψηλό πυρετό 40,5 έως 41 βαθμούς Κελσίου,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που είναι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δυνατόν να διαρκεί για 2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εβδομάδες.</a:t>
            </a:r>
          </a:p>
          <a:p>
            <a:pPr marL="514350" indent="-514350">
              <a:buAutoNum type="arabicParenR"/>
            </a:pP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Πονοκέφαλο, πόνο στην κοιλιά, στην πλάτη (οσφυαλγία), στις αρθρώσεις και στους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μυς.</a:t>
            </a:r>
          </a:p>
          <a:p>
            <a:pPr marL="514350" indent="-514350">
              <a:buAutoNum type="arabicParenR"/>
            </a:pP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Διάρροια, ναυτία και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εμετούς</a:t>
            </a:r>
          </a:p>
          <a:p>
            <a:pPr marL="514350" indent="-514350">
              <a:buAutoNum type="arabicParenR"/>
            </a:pP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Δερματικό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εξάνθημα που αρχίζει από τη μέση του σώματος και εξαπλώνεται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περιφερικά.</a:t>
            </a:r>
          </a:p>
          <a:p>
            <a:pPr marL="514350" indent="-514350">
              <a:buFont typeface="Wingdings 2"/>
              <a:buAutoNum type="arabicParenR"/>
            </a:pP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Ξηρός βήχας.</a:t>
            </a:r>
            <a:endParaRPr lang="el-GR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buAutoNum type="arabicParenR"/>
            </a:pPr>
            <a:endParaRPr lang="el-GR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el-GR" sz="3200" i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362456"/>
          </a:xfrm>
        </p:spPr>
        <p:txBody>
          <a:bodyPr/>
          <a:lstStyle/>
          <a:p>
            <a:pPr algn="ctr"/>
            <a:r>
              <a:rPr lang="el-GR" sz="6000" dirty="0" smtClean="0">
                <a:solidFill>
                  <a:schemeClr val="bg1"/>
                </a:solidFill>
              </a:rPr>
              <a:t>ΕΠΙΔΗΜΙΚΟΣ ΤΥΦΟΣ</a:t>
            </a:r>
            <a:endParaRPr lang="el-GR" sz="6000" dirty="0">
              <a:solidFill>
                <a:schemeClr val="bg1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11560" y="2132856"/>
            <a:ext cx="7772400" cy="3240360"/>
          </a:xfrm>
        </p:spPr>
        <p:txBody>
          <a:bodyPr>
            <a:noAutofit/>
          </a:bodyPr>
          <a:lstStyle/>
          <a:p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Ο επιδημικός τύφος που είναι η επικινδυνότερη μορφή του τύφου μεταδίδεται από τις ψείρες</a:t>
            </a:r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  <a:r>
              <a:rPr lang="el-GR" sz="3200" dirty="0" smtClean="0"/>
              <a:t> </a:t>
            </a:r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Από τους ασθενείς που παραμένουν χωρίς θεραπεία για επιδημικό τύφο, 10% έως 60% μπορεί να πεθάνουν. Οι ηλικιωμένοι άνω των 60 ετών κινδυνεύουν περισσότερο να πεθάνουν εξαιτίας της νόσου. Οι ασθενείς που λαμβάνουν την ενδεδειγμένη θεραπεία αναρρώνουν γρήγορα.</a:t>
            </a:r>
            <a:endParaRPr lang="el-GR" sz="32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1362456"/>
          </a:xfrm>
        </p:spPr>
        <p:txBody>
          <a:bodyPr/>
          <a:lstStyle/>
          <a:p>
            <a:pPr algn="ctr"/>
            <a:r>
              <a:rPr lang="el-GR" sz="6000" dirty="0" smtClean="0">
                <a:solidFill>
                  <a:schemeClr val="bg1"/>
                </a:solidFill>
              </a:rPr>
              <a:t>ΣΥΜΠΤΩΜΑΤΑ</a:t>
            </a:r>
            <a:endParaRPr lang="el-GR" sz="6000" dirty="0">
              <a:solidFill>
                <a:schemeClr val="bg1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7772400" cy="4968552"/>
          </a:xfrm>
        </p:spPr>
        <p:txBody>
          <a:bodyPr>
            <a:normAutofit fontScale="92500" lnSpcReduction="10000"/>
          </a:bodyPr>
          <a:lstStyle/>
          <a:p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Τα συμπτώματα </a:t>
            </a:r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που προκαλεί ο επιδημικός </a:t>
            </a:r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τύφος</a:t>
            </a:r>
            <a:r>
              <a:rPr lang="en-US" sz="3200" i="1" dirty="0" smtClean="0">
                <a:solidFill>
                  <a:schemeClr val="bg1"/>
                </a:solidFill>
                <a:latin typeface="Arial Narrow" pitchFamily="34" charset="0"/>
              </a:rPr>
              <a:t>:</a:t>
            </a:r>
            <a:endParaRPr lang="el-GR" sz="3200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en-US" sz="3200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buAutoNum type="arabicParenR"/>
            </a:pP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Πολύ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ψηλό πυρετό, άνω των 40</a:t>
            </a:r>
            <a:r>
              <a:rPr lang="el-GR" sz="2800" baseline="30000" dirty="0" smtClean="0">
                <a:solidFill>
                  <a:schemeClr val="bg1"/>
                </a:solidFill>
                <a:latin typeface="Arial Narrow" pitchFamily="34" charset="0"/>
              </a:rPr>
              <a:t>0 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C με ρίγος και 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 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παραλήρημα</a:t>
            </a: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solidFill>
                  <a:schemeClr val="bg1"/>
                </a:solidFill>
                <a:latin typeface="Arial Narrow" pitchFamily="34" charset="0"/>
              </a:rPr>
              <a:t>B</a:t>
            </a:r>
            <a:r>
              <a:rPr lang="el-GR" sz="2800" dirty="0" err="1" smtClean="0">
                <a:solidFill>
                  <a:schemeClr val="bg1"/>
                </a:solidFill>
                <a:latin typeface="Arial Narrow" pitchFamily="34" charset="0"/>
              </a:rPr>
              <a:t>ήχα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.</a:t>
            </a:r>
          </a:p>
          <a:p>
            <a:pPr marL="514350" indent="-514350">
              <a:buAutoNum type="arabicParenR"/>
            </a:pP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Δυνατό πονοκέφαλο, μυαλγία (πόνους στους μυς) και αρθραλγία, (πόνους στις αρθρώσεις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).</a:t>
            </a:r>
          </a:p>
          <a:p>
            <a:pPr marL="514350" indent="-514350">
              <a:buAutoNum type="arabicParenR"/>
            </a:pP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Φωτοφοβία, δηλαδή ο ασθενής δεν ανέχεται το φως, διότι επηρεάζει τα μάτια </a:t>
            </a: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του.</a:t>
            </a:r>
          </a:p>
          <a:p>
            <a:pPr marL="514350" indent="-514350">
              <a:buAutoNum type="arabicParenR"/>
            </a:pPr>
            <a:r>
              <a:rPr lang="el-GR" sz="2800" dirty="0" smtClean="0">
                <a:solidFill>
                  <a:schemeClr val="bg1"/>
                </a:solidFill>
                <a:latin typeface="Arial Narrow" pitchFamily="34" charset="0"/>
              </a:rPr>
              <a:t>Εξάνθημα που αρχίζει από το στήθος και εξαπλώνεται στο υπόλοιπο σώμα, χωρίς να επηρεάζει τις παλάμες των χεριών και τα πέλματα των ποδιών. </a:t>
            </a:r>
            <a:endParaRPr lang="el-GR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/>
            <a:endParaRPr lang="el-GR" sz="28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514350" indent="-514350">
              <a:buAutoNum type="arabicParenR"/>
            </a:pPr>
            <a:endParaRPr lang="el-GR" sz="28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1362456"/>
          </a:xfrm>
        </p:spPr>
        <p:txBody>
          <a:bodyPr/>
          <a:lstStyle/>
          <a:p>
            <a:pPr algn="ctr"/>
            <a:r>
              <a:rPr lang="el-GR" sz="6000" dirty="0" smtClean="0">
                <a:solidFill>
                  <a:schemeClr val="bg1"/>
                </a:solidFill>
              </a:rPr>
              <a:t>ΠΡΟΛΗΨΗ</a:t>
            </a:r>
            <a:endParaRPr lang="el-GR" sz="6000" dirty="0">
              <a:solidFill>
                <a:schemeClr val="bg1"/>
              </a:solidFill>
            </a:endParaRP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9552" y="1988840"/>
            <a:ext cx="7772400" cy="3024336"/>
          </a:xfrm>
        </p:spPr>
        <p:txBody>
          <a:bodyPr>
            <a:normAutofit/>
          </a:bodyPr>
          <a:lstStyle/>
          <a:p>
            <a:r>
              <a:rPr lang="el-GR" sz="3200" i="1" dirty="0" smtClean="0">
                <a:solidFill>
                  <a:schemeClr val="bg1"/>
                </a:solidFill>
                <a:latin typeface="Arial Narrow" pitchFamily="34" charset="0"/>
              </a:rPr>
              <a:t>Η πρόληψη του τύφου βασίζεται στην καλή υγιεινή, στην αποφυγή χώρων όπου είναι δυνατόν να υπάρχουν ψείρες ή ψύλλοι τρωκτικών, στα μέτρα εξολόθρευσης τρωκτικών και στην καταπολέμηση ψύλλων και ψειρών.</a:t>
            </a:r>
            <a:endParaRPr lang="el-GR" sz="32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55576" y="836712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el-GR" sz="3200" b="1" dirty="0" smtClean="0">
                <a:solidFill>
                  <a:schemeClr val="bg1"/>
                </a:solidFill>
                <a:latin typeface="Arial Narrow" pitchFamily="34" charset="0"/>
              </a:rPr>
              <a:t>Ο τύφος εμφανίζεται πιο συχνά στην Κεντρική Αφρική, στη Νότια Αμερική και στην Κίνα. </a:t>
            </a:r>
            <a:endParaRPr lang="el-GR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" name="3 - Εικόνα" descr="ma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492896"/>
            <a:ext cx="8676921" cy="4013076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7544" y="1484784"/>
            <a:ext cx="7772400" cy="3888432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bg1"/>
                </a:solidFill>
              </a:rPr>
              <a:t>Η ΕΡΓΑΣΙΑ ΕΓΙΝΕ ΑΠΟ ΤΙΣ ΜΑΘΗΤΡΙΕΣ</a:t>
            </a:r>
            <a:r>
              <a:rPr lang="en-US" sz="3200" dirty="0" smtClean="0">
                <a:solidFill>
                  <a:schemeClr val="bg1"/>
                </a:solidFill>
              </a:rPr>
              <a:t>:</a:t>
            </a:r>
            <a:endParaRPr lang="el-GR" sz="3200" dirty="0" smtClean="0">
              <a:solidFill>
                <a:schemeClr val="bg1"/>
              </a:solidFill>
            </a:endParaRP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l-GR" sz="3200" dirty="0" smtClean="0">
                <a:solidFill>
                  <a:schemeClr val="bg1"/>
                </a:solidFill>
              </a:rPr>
              <a:t>Ελένη </a:t>
            </a:r>
            <a:r>
              <a:rPr lang="el-GR" sz="3200" dirty="0" err="1" smtClean="0">
                <a:solidFill>
                  <a:schemeClr val="bg1"/>
                </a:solidFill>
              </a:rPr>
              <a:t>Κουτσίκου</a:t>
            </a:r>
            <a:endParaRPr lang="el-GR" sz="3200" dirty="0" smtClean="0">
              <a:solidFill>
                <a:schemeClr val="bg1"/>
              </a:solidFill>
            </a:endParaRPr>
          </a:p>
          <a:p>
            <a:r>
              <a:rPr lang="el-GR" sz="3200" dirty="0" smtClean="0">
                <a:solidFill>
                  <a:schemeClr val="bg1"/>
                </a:solidFill>
              </a:rPr>
              <a:t>-Μαριάννα </a:t>
            </a:r>
            <a:r>
              <a:rPr lang="el-GR" sz="3200" dirty="0" err="1" smtClean="0">
                <a:solidFill>
                  <a:schemeClr val="bg1"/>
                </a:solidFill>
              </a:rPr>
              <a:t>Γκολέμη</a:t>
            </a:r>
            <a:endParaRPr lang="el-GR" sz="3200" dirty="0" smtClean="0">
              <a:solidFill>
                <a:schemeClr val="bg1"/>
              </a:solidFill>
            </a:endParaRPr>
          </a:p>
          <a:p>
            <a:r>
              <a:rPr lang="el-GR" sz="3200" dirty="0" smtClean="0">
                <a:solidFill>
                  <a:schemeClr val="bg1"/>
                </a:solidFill>
              </a:rPr>
              <a:t>-Αναστασία </a:t>
            </a:r>
            <a:r>
              <a:rPr lang="el-GR" sz="3200" dirty="0" err="1" smtClean="0">
                <a:solidFill>
                  <a:schemeClr val="bg1"/>
                </a:solidFill>
              </a:rPr>
              <a:t>Μελαχροινίδη</a:t>
            </a:r>
            <a:endParaRPr lang="el-GR" sz="3200" dirty="0" smtClean="0">
              <a:solidFill>
                <a:schemeClr val="bg1"/>
              </a:solidFill>
            </a:endParaRPr>
          </a:p>
          <a:p>
            <a:r>
              <a:rPr lang="el-GR" sz="3200" dirty="0" smtClean="0">
                <a:solidFill>
                  <a:schemeClr val="bg1"/>
                </a:solidFill>
              </a:rPr>
              <a:t>-Αναστασία </a:t>
            </a:r>
            <a:r>
              <a:rPr lang="el-GR" sz="3200" dirty="0" err="1" smtClean="0">
                <a:solidFill>
                  <a:schemeClr val="bg1"/>
                </a:solidFill>
              </a:rPr>
              <a:t>Ρομποτή</a:t>
            </a:r>
            <a:r>
              <a:rPr lang="el-GR" sz="3200" dirty="0" smtClean="0">
                <a:solidFill>
                  <a:schemeClr val="bg1"/>
                </a:solidFill>
              </a:rPr>
              <a:t> </a:t>
            </a:r>
          </a:p>
          <a:p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270</Words>
  <Application>Microsoft Office PowerPoint</Application>
  <PresentationFormat>Προβολή στην οθόνη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Ροή</vt:lpstr>
      <vt:lpstr>ΤΥΦΟΣ</vt:lpstr>
      <vt:lpstr>ΕΝΔΗΜΙΚΟΣ ΤΥΦΟΣ</vt:lpstr>
      <vt:lpstr>ΣΥΜΠΤΩΜΑΤΑ</vt:lpstr>
      <vt:lpstr>ΕΠΙΔΗΜΙΚΟΣ ΤΥΦΟΣ</vt:lpstr>
      <vt:lpstr>ΣΥΜΠΤΩΜΑΤΑ</vt:lpstr>
      <vt:lpstr>ΠΡΟΛΗΨΗ</vt:lpstr>
      <vt:lpstr>Διαφάνεια 7</vt:lpstr>
      <vt:lpstr>Διαφάνεια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ANASTASIA</dc:creator>
  <cp:lastModifiedBy>ANASTASIA</cp:lastModifiedBy>
  <cp:revision>19</cp:revision>
  <dcterms:created xsi:type="dcterms:W3CDTF">2014-11-11T15:12:30Z</dcterms:created>
  <dcterms:modified xsi:type="dcterms:W3CDTF">2014-11-11T17:45:44Z</dcterms:modified>
</cp:coreProperties>
</file>