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4" r:id="rId5"/>
    <p:sldId id="258" r:id="rId6"/>
    <p:sldId id="259" r:id="rId7"/>
    <p:sldId id="260" r:id="rId8"/>
    <p:sldId id="263" r:id="rId9"/>
    <p:sldId id="265" r:id="rId10"/>
    <p:sldId id="266" r:id="rId11"/>
    <p:sldId id="267" r:id="rId1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4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97A61C34-D1CE-4FD7-BB26-ECCB0BF4B1FD}" type="datetimeFigureOut">
              <a:rPr lang="el-GR"/>
              <a:pPr>
                <a:defRPr/>
              </a:pPr>
              <a:t>29/11/2014</a:t>
            </a:fld>
            <a:endParaRPr lang="el-GR"/>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l-GR"/>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09273AF9-94CE-4CAD-BD2C-A22A39D18C51}"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1852EEA-1C2C-40FA-A914-3F6F360FA10B}" type="datetimeFigureOut">
              <a:rPr lang="el-GR"/>
              <a:pPr>
                <a:defRPr/>
              </a:pPr>
              <a:t>29/11/2014</a:t>
            </a:fld>
            <a:endParaRPr lang="el-GR"/>
          </a:p>
        </p:txBody>
      </p:sp>
      <p:sp>
        <p:nvSpPr>
          <p:cNvPr id="5" name="Footer Placeholder 2"/>
          <p:cNvSpPr>
            <a:spLocks noGrp="1"/>
          </p:cNvSpPr>
          <p:nvPr>
            <p:ph type="ftr" sz="quarter" idx="11"/>
          </p:nvPr>
        </p:nvSpPr>
        <p:spPr/>
        <p:txBody>
          <a:bodyPr/>
          <a:lstStyle>
            <a:lvl1pPr>
              <a:defRPr/>
            </a:lvl1pPr>
          </a:lstStyle>
          <a:p>
            <a:pPr>
              <a:defRPr/>
            </a:pPr>
            <a:endParaRPr lang="el-GR"/>
          </a:p>
        </p:txBody>
      </p:sp>
      <p:sp>
        <p:nvSpPr>
          <p:cNvPr id="6" name="Slide Number Placeholder 22"/>
          <p:cNvSpPr>
            <a:spLocks noGrp="1"/>
          </p:cNvSpPr>
          <p:nvPr>
            <p:ph type="sldNum" sz="quarter" idx="12"/>
          </p:nvPr>
        </p:nvSpPr>
        <p:spPr/>
        <p:txBody>
          <a:bodyPr/>
          <a:lstStyle>
            <a:lvl1pPr>
              <a:defRPr/>
            </a:lvl1pPr>
          </a:lstStyle>
          <a:p>
            <a:pPr>
              <a:defRPr/>
            </a:pPr>
            <a:fld id="{2EC6F651-FB24-4688-B0A5-87585CCD1976}"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28B68EB-76E5-4552-8145-94CD32978477}" type="datetimeFigureOut">
              <a:rPr lang="el-GR"/>
              <a:pPr>
                <a:defRPr/>
              </a:pPr>
              <a:t>29/11/2014</a:t>
            </a:fld>
            <a:endParaRPr lang="el-GR"/>
          </a:p>
        </p:txBody>
      </p:sp>
      <p:sp>
        <p:nvSpPr>
          <p:cNvPr id="5" name="Footer Placeholder 2"/>
          <p:cNvSpPr>
            <a:spLocks noGrp="1"/>
          </p:cNvSpPr>
          <p:nvPr>
            <p:ph type="ftr" sz="quarter" idx="11"/>
          </p:nvPr>
        </p:nvSpPr>
        <p:spPr/>
        <p:txBody>
          <a:bodyPr/>
          <a:lstStyle>
            <a:lvl1pPr>
              <a:defRPr/>
            </a:lvl1pPr>
          </a:lstStyle>
          <a:p>
            <a:pPr>
              <a:defRPr/>
            </a:pPr>
            <a:endParaRPr lang="el-GR"/>
          </a:p>
        </p:txBody>
      </p:sp>
      <p:sp>
        <p:nvSpPr>
          <p:cNvPr id="6" name="Slide Number Placeholder 22"/>
          <p:cNvSpPr>
            <a:spLocks noGrp="1"/>
          </p:cNvSpPr>
          <p:nvPr>
            <p:ph type="sldNum" sz="quarter" idx="12"/>
          </p:nvPr>
        </p:nvSpPr>
        <p:spPr/>
        <p:txBody>
          <a:bodyPr/>
          <a:lstStyle>
            <a:lvl1pPr>
              <a:defRPr/>
            </a:lvl1pPr>
          </a:lstStyle>
          <a:p>
            <a:pPr>
              <a:defRPr/>
            </a:pPr>
            <a:fld id="{B2AD3466-B107-41B4-950A-E9E0F2866F22}"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fld id="{74FB51AF-E1CC-4BBD-9D2E-5893DE4BD27E}" type="datetimeFigureOut">
              <a:rPr lang="el-GR"/>
              <a:pPr>
                <a:defRPr/>
              </a:pPr>
              <a:t>29/11/2014</a:t>
            </a:fld>
            <a:endParaRPr lang="el-GR"/>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86E33E96-4D0E-45B9-906E-F4EB114736FF}"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Isosceles Triangle 7"/>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fld id="{556A4746-DAFC-4643-B460-94842AC5CE44}" type="datetimeFigureOut">
              <a:rPr lang="el-GR"/>
              <a:pPr>
                <a:defRPr/>
              </a:pPr>
              <a:t>29/11/2014</a:t>
            </a:fld>
            <a:endParaRPr lang="el-GR"/>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l-GR"/>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DB8523D0-8480-48C0-BCBA-F080C31ECBEB}"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6CB00E72-7E39-457F-9553-C4A4CBCF7341}" type="datetimeFigureOut">
              <a:rPr lang="el-GR"/>
              <a:pPr>
                <a:defRPr/>
              </a:pPr>
              <a:t>29/11/2014</a:t>
            </a:fld>
            <a:endParaRPr lang="el-GR"/>
          </a:p>
        </p:txBody>
      </p:sp>
      <p:sp>
        <p:nvSpPr>
          <p:cNvPr id="6" name="Footer Placeholder 5"/>
          <p:cNvSpPr>
            <a:spLocks noGrp="1"/>
          </p:cNvSpPr>
          <p:nvPr>
            <p:ph type="ftr" sz="quarter" idx="11"/>
          </p:nvPr>
        </p:nvSpPr>
        <p:spPr/>
        <p:txBody>
          <a:bodyPr/>
          <a:lstStyle>
            <a:lvl1pPr>
              <a:defRPr/>
            </a:lvl1pPr>
          </a:lstStyle>
          <a:p>
            <a:pPr>
              <a:defRPr/>
            </a:pPr>
            <a:endParaRPr lang="el-GR"/>
          </a:p>
        </p:txBody>
      </p:sp>
      <p:sp>
        <p:nvSpPr>
          <p:cNvPr id="7" name="Slide Number Placeholder 6"/>
          <p:cNvSpPr>
            <a:spLocks noGrp="1"/>
          </p:cNvSpPr>
          <p:nvPr>
            <p:ph type="sldNum" sz="quarter" idx="12"/>
          </p:nvPr>
        </p:nvSpPr>
        <p:spPr/>
        <p:txBody>
          <a:bodyPr/>
          <a:lstStyle>
            <a:lvl1pPr>
              <a:defRPr/>
            </a:lvl1pPr>
          </a:lstStyle>
          <a:p>
            <a:pPr>
              <a:defRPr/>
            </a:pPr>
            <a:fld id="{CB4F88E4-DFB1-40EE-A9B6-5A1157280E69}"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fld id="{50EBCDDF-BEEA-4EDF-B04E-1932D32ED108}" type="datetimeFigureOut">
              <a:rPr lang="el-GR"/>
              <a:pPr>
                <a:defRPr/>
              </a:pPr>
              <a:t>29/11/2014</a:t>
            </a:fld>
            <a:endParaRPr lang="el-GR"/>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l-GR"/>
          </a:p>
        </p:txBody>
      </p:sp>
      <p:sp>
        <p:nvSpPr>
          <p:cNvPr id="9" name="Slide Number Placeholder 8"/>
          <p:cNvSpPr>
            <a:spLocks noGrp="1"/>
          </p:cNvSpPr>
          <p:nvPr>
            <p:ph type="sldNum" sz="quarter" idx="12"/>
          </p:nvPr>
        </p:nvSpPr>
        <p:spPr>
          <a:xfrm>
            <a:off x="7589838" y="6483350"/>
            <a:ext cx="503237" cy="301625"/>
          </a:xfrm>
        </p:spPr>
        <p:txBody>
          <a:bodyPr/>
          <a:lstStyle>
            <a:lvl1pPr algn="ctr">
              <a:defRPr smtClean="0"/>
            </a:lvl1pPr>
          </a:lstStyle>
          <a:p>
            <a:pPr>
              <a:defRPr/>
            </a:pPr>
            <a:fld id="{C4E87112-3BDD-471F-A688-9CE33AAAA63C}"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9618EAB1-3FBD-48C4-9AFB-5A5A8FAC4E43}" type="datetimeFigureOut">
              <a:rPr lang="el-GR"/>
              <a:pPr>
                <a:defRPr/>
              </a:pPr>
              <a:t>29/11/2014</a:t>
            </a:fld>
            <a:endParaRPr lang="el-GR"/>
          </a:p>
        </p:txBody>
      </p:sp>
      <p:sp>
        <p:nvSpPr>
          <p:cNvPr id="4" name="Footer Placeholder 2"/>
          <p:cNvSpPr>
            <a:spLocks noGrp="1"/>
          </p:cNvSpPr>
          <p:nvPr>
            <p:ph type="ftr" sz="quarter" idx="11"/>
          </p:nvPr>
        </p:nvSpPr>
        <p:spPr/>
        <p:txBody>
          <a:bodyPr/>
          <a:lstStyle>
            <a:lvl1pPr>
              <a:defRPr/>
            </a:lvl1pPr>
          </a:lstStyle>
          <a:p>
            <a:pPr>
              <a:defRPr/>
            </a:pPr>
            <a:endParaRPr lang="el-GR"/>
          </a:p>
        </p:txBody>
      </p:sp>
      <p:sp>
        <p:nvSpPr>
          <p:cNvPr id="5" name="Slide Number Placeholder 22"/>
          <p:cNvSpPr>
            <a:spLocks noGrp="1"/>
          </p:cNvSpPr>
          <p:nvPr>
            <p:ph type="sldNum" sz="quarter" idx="12"/>
          </p:nvPr>
        </p:nvSpPr>
        <p:spPr/>
        <p:txBody>
          <a:bodyPr/>
          <a:lstStyle>
            <a:lvl1pPr>
              <a:defRPr/>
            </a:lvl1pPr>
          </a:lstStyle>
          <a:p>
            <a:pPr>
              <a:defRPr/>
            </a:pPr>
            <a:fld id="{735C39D1-6AD1-43FA-BEAB-E4502FF8FD45}"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2BC3A3E4-3693-4DA5-80EB-999415EE87BE}" type="datetimeFigureOut">
              <a:rPr lang="el-GR"/>
              <a:pPr>
                <a:defRPr/>
              </a:pPr>
              <a:t>29/11/2014</a:t>
            </a:fld>
            <a:endParaRPr lang="el-GR"/>
          </a:p>
        </p:txBody>
      </p:sp>
      <p:sp>
        <p:nvSpPr>
          <p:cNvPr id="3" name="Footer Placeholder 2"/>
          <p:cNvSpPr>
            <a:spLocks noGrp="1"/>
          </p:cNvSpPr>
          <p:nvPr>
            <p:ph type="ftr" sz="quarter" idx="11"/>
          </p:nvPr>
        </p:nvSpPr>
        <p:spPr/>
        <p:txBody>
          <a:bodyPr/>
          <a:lstStyle>
            <a:lvl1pPr>
              <a:defRPr/>
            </a:lvl1pPr>
          </a:lstStyle>
          <a:p>
            <a:pPr>
              <a:defRPr/>
            </a:pPr>
            <a:endParaRPr lang="el-GR"/>
          </a:p>
        </p:txBody>
      </p:sp>
      <p:sp>
        <p:nvSpPr>
          <p:cNvPr id="4" name="Slide Number Placeholder 22"/>
          <p:cNvSpPr>
            <a:spLocks noGrp="1"/>
          </p:cNvSpPr>
          <p:nvPr>
            <p:ph type="sldNum" sz="quarter" idx="12"/>
          </p:nvPr>
        </p:nvSpPr>
        <p:spPr/>
        <p:txBody>
          <a:bodyPr/>
          <a:lstStyle>
            <a:lvl1pPr>
              <a:defRPr/>
            </a:lvl1pPr>
          </a:lstStyle>
          <a:p>
            <a:pPr>
              <a:defRPr/>
            </a:pPr>
            <a:fld id="{AD8DF733-754C-4F2D-BD3A-942AF6B8CDE1}"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smtClean="0"/>
            </a:lvl1pPr>
          </a:lstStyle>
          <a:p>
            <a:pPr>
              <a:defRPr/>
            </a:pPr>
            <a:fld id="{41C4EB04-9137-4C20-9BC9-32F19D2A0262}" type="datetimeFigureOut">
              <a:rPr lang="el-GR"/>
              <a:pPr>
                <a:defRPr/>
              </a:pPr>
              <a:t>29/11/2014</a:t>
            </a:fld>
            <a:endParaRPr lang="el-GR"/>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l-GR"/>
          </a:p>
        </p:txBody>
      </p:sp>
      <p:sp>
        <p:nvSpPr>
          <p:cNvPr id="7" name="Slide Number Placeholder 6"/>
          <p:cNvSpPr>
            <a:spLocks noGrp="1"/>
          </p:cNvSpPr>
          <p:nvPr>
            <p:ph type="sldNum" sz="quarter" idx="12"/>
          </p:nvPr>
        </p:nvSpPr>
        <p:spPr>
          <a:xfrm>
            <a:off x="8410575" y="6556375"/>
            <a:ext cx="503238" cy="301625"/>
          </a:xfrm>
        </p:spPr>
        <p:txBody>
          <a:bodyPr/>
          <a:lstStyle>
            <a:lvl1pPr>
              <a:defRPr sz="900" smtClean="0"/>
            </a:lvl1pPr>
          </a:lstStyle>
          <a:p>
            <a:pPr>
              <a:defRPr/>
            </a:pPr>
            <a:fld id="{0976D9ED-C11C-4FDB-A98A-53EA608A35F9}"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smtClean="0"/>
            </a:lvl1pPr>
          </a:lstStyle>
          <a:p>
            <a:pPr>
              <a:defRPr/>
            </a:pPr>
            <a:fld id="{6A0ECCAE-BFB7-4261-961D-4AF55EC2C279}" type="datetimeFigureOut">
              <a:rPr lang="el-GR"/>
              <a:pPr>
                <a:defRPr/>
              </a:pPr>
              <a:t>29/11/2014</a:t>
            </a:fld>
            <a:endParaRPr lang="el-GR"/>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l-GR"/>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smtClean="0"/>
            </a:lvl1pPr>
          </a:lstStyle>
          <a:p>
            <a:pPr>
              <a:defRPr/>
            </a:pPr>
            <a:fld id="{83919137-5FD0-44BE-BB25-FD8DF66C1B4F}"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030"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cs typeface="+mn-cs"/>
              </a:defRPr>
            </a:lvl1pPr>
          </a:lstStyle>
          <a:p>
            <a:pPr>
              <a:defRPr/>
            </a:pPr>
            <a:fld id="{9F107503-AD23-405C-8C58-2058DA052FCD}" type="datetimeFigureOut">
              <a:rPr lang="el-GR"/>
              <a:pPr>
                <a:defRPr/>
              </a:pPr>
              <a:t>29/11/2014</a:t>
            </a:fld>
            <a:endParaRPr lang="el-GR"/>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el-GR"/>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smtClean="0">
                <a:solidFill>
                  <a:schemeClr val="tx1"/>
                </a:solidFill>
                <a:latin typeface="+mn-lt"/>
                <a:cs typeface="+mn-cs"/>
              </a:defRPr>
            </a:lvl1pPr>
          </a:lstStyle>
          <a:p>
            <a:pPr>
              <a:defRPr/>
            </a:pPr>
            <a:fld id="{3DDC557D-C338-4663-8D1E-5D159308AFD1}" type="slidenum">
              <a:rPr lang="el-GR"/>
              <a:pPr>
                <a:defRPr/>
              </a:pPr>
              <a:t>‹#›</a:t>
            </a:fld>
            <a:endParaRPr lang="el-GR"/>
          </a:p>
        </p:txBody>
      </p:sp>
    </p:spTree>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1" r:id="rId6"/>
    <p:sldLayoutId id="2147483670" r:id="rId7"/>
    <p:sldLayoutId id="2147483677" r:id="rId8"/>
    <p:sldLayoutId id="2147483678" r:id="rId9"/>
    <p:sldLayoutId id="2147483669" r:id="rId10"/>
    <p:sldLayoutId id="2147483668" r:id="rId11"/>
  </p:sldLayoutIdLst>
  <p:txStyles>
    <p:titleStyle>
      <a:lvl1pPr marL="484188" algn="l" rtl="0"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algn="l" rtl="0" fontAlgn="base">
        <a:spcBef>
          <a:spcPct val="0"/>
        </a:spcBef>
        <a:spcAft>
          <a:spcPct val="0"/>
        </a:spcAft>
        <a:defRPr sz="4200">
          <a:solidFill>
            <a:srgbClr val="FF5C9C"/>
          </a:solidFill>
          <a:latin typeface="Century Gothic" pitchFamily="34" charset="0"/>
        </a:defRPr>
      </a:lvl2pPr>
      <a:lvl3pPr marL="484188" algn="l" rtl="0" fontAlgn="base">
        <a:spcBef>
          <a:spcPct val="0"/>
        </a:spcBef>
        <a:spcAft>
          <a:spcPct val="0"/>
        </a:spcAft>
        <a:defRPr sz="4200">
          <a:solidFill>
            <a:srgbClr val="FF5C9C"/>
          </a:solidFill>
          <a:latin typeface="Century Gothic" pitchFamily="34" charset="0"/>
        </a:defRPr>
      </a:lvl3pPr>
      <a:lvl4pPr marL="484188" algn="l" rtl="0" fontAlgn="base">
        <a:spcBef>
          <a:spcPct val="0"/>
        </a:spcBef>
        <a:spcAft>
          <a:spcPct val="0"/>
        </a:spcAft>
        <a:defRPr sz="4200">
          <a:solidFill>
            <a:srgbClr val="FF5C9C"/>
          </a:solidFill>
          <a:latin typeface="Century Gothic" pitchFamily="34" charset="0"/>
        </a:defRPr>
      </a:lvl4pPr>
      <a:lvl5pPr marL="484188" algn="l" rtl="0" fontAlgn="base">
        <a:spcBef>
          <a:spcPct val="0"/>
        </a:spcBef>
        <a:spcAft>
          <a:spcPct val="0"/>
        </a:spcAft>
        <a:defRPr sz="4200">
          <a:solidFill>
            <a:srgbClr val="FF5C9C"/>
          </a:solidFill>
          <a:latin typeface="Century Gothic" pitchFamily="34" charset="0"/>
        </a:defRPr>
      </a:lvl5pPr>
      <a:lvl6pPr marL="941388" algn="l" rtl="0" fontAlgn="base">
        <a:spcBef>
          <a:spcPct val="0"/>
        </a:spcBef>
        <a:spcAft>
          <a:spcPct val="0"/>
        </a:spcAft>
        <a:defRPr sz="4200">
          <a:solidFill>
            <a:srgbClr val="FF5C9C"/>
          </a:solidFill>
          <a:latin typeface="Century Gothic" pitchFamily="34" charset="0"/>
        </a:defRPr>
      </a:lvl6pPr>
      <a:lvl7pPr marL="1398588" algn="l" rtl="0" fontAlgn="base">
        <a:spcBef>
          <a:spcPct val="0"/>
        </a:spcBef>
        <a:spcAft>
          <a:spcPct val="0"/>
        </a:spcAft>
        <a:defRPr sz="4200">
          <a:solidFill>
            <a:srgbClr val="FF5C9C"/>
          </a:solidFill>
          <a:latin typeface="Century Gothic" pitchFamily="34" charset="0"/>
        </a:defRPr>
      </a:lvl7pPr>
      <a:lvl8pPr marL="1855788" algn="l" rtl="0" fontAlgn="base">
        <a:spcBef>
          <a:spcPct val="0"/>
        </a:spcBef>
        <a:spcAft>
          <a:spcPct val="0"/>
        </a:spcAft>
        <a:defRPr sz="4200">
          <a:solidFill>
            <a:srgbClr val="FF5C9C"/>
          </a:solidFill>
          <a:latin typeface="Century Gothic" pitchFamily="34" charset="0"/>
        </a:defRPr>
      </a:lvl8pPr>
      <a:lvl9pPr marL="2312988" algn="l" rtl="0" fontAlgn="base">
        <a:spcBef>
          <a:spcPct val="0"/>
        </a:spcBef>
        <a:spcAft>
          <a:spcPct val="0"/>
        </a:spcAft>
        <a:defRPr sz="4200">
          <a:solidFill>
            <a:srgbClr val="FF5C9C"/>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el.wikipedia.org/w/index.php?title=%CE%9C%CE%BF%CE%BB%CF%85%CF%83%CE%BC%CE%B1%CF%84%CE%B9%CE%BA%CE%AE_%CE%BD%CF%8C%CF%83%CE%BF%CF%82&amp;action=edit&amp;redlink=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l.wikipedia.org/w/index.php?title=%CE%92%CE%AC%CE%BA%CE%B9%CE%BB%CE%BF%CF%82_Calmette-Gu%C3%A9rin&amp;action=edit&amp;redlink=1" TargetMode="External"/><Relationship Id="rId2" Type="http://schemas.openxmlformats.org/officeDocument/2006/relationships/hyperlink" Target="http://el.wikipedia.org/wiki/%CE%95%CE%BC%CE%B2%CF%8C%CE%BB%CE%B9%CE%B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l.wikipedia.org/w/index.php?title=%CE%91%CE%B5%CF%81%CF%8C%CE%B2%CE%B9%CE%BF%CF%82_%CE%BF%CF%81%CE%B3%CE%B1%CE%BD%CE%B9%CF%83%CE%BC%CF%8C%CF%82&amp;action=edit&amp;redlink=1" TargetMode="External"/><Relationship Id="rId2" Type="http://schemas.openxmlformats.org/officeDocument/2006/relationships/hyperlink" Target="http://el.wikipedia.org/w/index.php?title=%CE%9C%CF%85%CE%BA%CE%BF%CE%B2%CE%B1%CE%BA%CF%84%CE%AE%CF%81%CE%B9%CE%BF&amp;action=edit&amp;redlink=1" TargetMode="External"/><Relationship Id="rId1" Type="http://schemas.openxmlformats.org/officeDocument/2006/relationships/slideLayout" Target="../slideLayouts/slideLayout2.xml"/><Relationship Id="rId6" Type="http://schemas.openxmlformats.org/officeDocument/2006/relationships/hyperlink" Target="http://el.wikipedia.org/wiki/%CE%A0%CE%BD%CE%B5%CF%8D%CE%BC%CE%BF%CE%BD%CE%B1%CF%82" TargetMode="External"/><Relationship Id="rId5" Type="http://schemas.openxmlformats.org/officeDocument/2006/relationships/hyperlink" Target="http://el.wikipedia.org/wiki/%CE%9B%CE%B9%CF%80%CE%AF%CE%B4%CE%B9%CE%BF" TargetMode="External"/><Relationship Id="rId4" Type="http://schemas.openxmlformats.org/officeDocument/2006/relationships/hyperlink" Target="http://el.wikipedia.org/w/index.php?title=%CE%92%CE%AC%CE%BA%CE%B9%CE%BB%CE%BF%CF%82&amp;action=edit&amp;redlink=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el.wikipedia.org/w/index.php?title=%CE%9E%CE%B5%CE%BD%CE%B9%CF%83%CF%84%CE%AE&amp;action=edit&amp;redlink=1" TargetMode="External"/><Relationship Id="rId3" Type="http://schemas.openxmlformats.org/officeDocument/2006/relationships/hyperlink" Target="http://el.wikipedia.org/wiki/%CE%A7%CF%81%CF%8E%CF%83%CE%B7_%CE%BA%CE%B1%CF%84%CE%AC_%CE%93%CE%BA%CF%81%CE%B1%CE%BC" TargetMode="External"/><Relationship Id="rId7" Type="http://schemas.openxmlformats.org/officeDocument/2006/relationships/hyperlink" Target="http://el.wikipedia.org/w/index.php?title=%CE%95%CE%BD%CE%B4%CE%BF%CF%83%CF%80%CF%8C%CF%81%CE%B9%CE%B1&amp;action=edit&amp;redlink=1" TargetMode="External"/><Relationship Id="rId2" Type="http://schemas.openxmlformats.org/officeDocument/2006/relationships/hyperlink" Target="http://el.wikipedia.org/w/index.php?title=%CE%9A%CF%85%CF%84%CF%84%CE%B1%CF%81%CE%B9%CE%BA%CE%AE_%CE%B4%CE%BF%CE%BC%CE%AE&amp;action=edit&amp;redlink=1" TargetMode="External"/><Relationship Id="rId1" Type="http://schemas.openxmlformats.org/officeDocument/2006/relationships/slideLayout" Target="../slideLayouts/slideLayout2.xml"/><Relationship Id="rId6" Type="http://schemas.openxmlformats.org/officeDocument/2006/relationships/hyperlink" Target="http://el.wikipedia.org/w/index.php?title=%CE%91%CF%80%CE%BF%CE%BB%CF%85%CE%BC%CE%B1%CE%BD%CF%84%CE%B9%CE%BA%CF%8C&amp;action=edit&amp;redlink=1" TargetMode="External"/><Relationship Id="rId5" Type="http://schemas.openxmlformats.org/officeDocument/2006/relationships/hyperlink" Target="http://el.wikipedia.org/w/index.php?title=%CE%9C%CF%85%CE%BA%CE%BF%CE%BB%CE%B9%CE%BA%CF%8C_%CE%BF%CE%BE%CF%8D&amp;action=edit&amp;redlink=1" TargetMode="External"/><Relationship Id="rId4" Type="http://schemas.openxmlformats.org/officeDocument/2006/relationships/hyperlink" Target="http://el.wikipedia.org/wiki/%CE%9B%CE%B9%CF%80%CE%AF%CE%B4%CE%B9%CE%BF" TargetMode="External"/><Relationship Id="rId9" Type="http://schemas.openxmlformats.org/officeDocument/2006/relationships/hyperlink" Target="http://el.wikipedia.org/wiki/In_vitro"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l.wikipedia.org/w/index.php?title=%CE%9C%CF%85%CE%BA%CE%BF%CE%B2%CE%B1%CE%BA%CF%84%CE%AE%CF%81%CE%B9%CE%BF_kansasii&amp;action=edit&amp;redlink=1" TargetMode="External"/><Relationship Id="rId3" Type="http://schemas.openxmlformats.org/officeDocument/2006/relationships/hyperlink" Target="http://el.wikipedia.org/wiki/%CE%A6%CF%85%CE%BC%CE%B1%CF%84%CE%AF%CF%89%CF%83%CE%B7" TargetMode="External"/><Relationship Id="rId7" Type="http://schemas.openxmlformats.org/officeDocument/2006/relationships/hyperlink" Target="http://el.wikipedia.org/w/index.php?title=%CE%9C%CF%85%CE%BA%CE%BF%CE%B2%CE%B1%CE%BA%CF%84%CE%AE%CF%81%CE%B9%CE%BF_avium_complex&amp;action=edit&amp;redlink=1" TargetMode="External"/><Relationship Id="rId2" Type="http://schemas.openxmlformats.org/officeDocument/2006/relationships/hyperlink" Target="http://el.wikipedia.org/w/index.php?title=%CE%9C%CF%85%CE%BA%CE%BF%CE%B2%CE%B1%CE%BA%CF%84%CE%AE%CF%81%CE%B9%CE%BF&amp;action=edit&amp;redlink=1" TargetMode="External"/><Relationship Id="rId1" Type="http://schemas.openxmlformats.org/officeDocument/2006/relationships/slideLayout" Target="../slideLayouts/slideLayout2.xml"/><Relationship Id="rId6" Type="http://schemas.openxmlformats.org/officeDocument/2006/relationships/hyperlink" Target="http://el.wikipedia.org/w/index.php?title=%CE%9C%CF%85%CE%BA%CE%BF%CE%B2%CE%B1%CE%BA%CF%84%CE%AE%CF%81%CE%B9%CE%BF_%CF%84%CE%B7%CF%82_%CE%BB%CE%AD%CF%80%CF%81%CE%B1%CF%82&amp;action=edit&amp;redlink=1" TargetMode="External"/><Relationship Id="rId5" Type="http://schemas.openxmlformats.org/officeDocument/2006/relationships/hyperlink" Target="http://el.wikipedia.org/wiki/%CE%9A%CE%AD%CF%81%CE%B1%CF%82_%CF%84%CE%B7%CF%82_%CE%91%CF%86%CF%81%CE%B9%CE%BA%CE%AE%CF%82" TargetMode="External"/><Relationship Id="rId10" Type="http://schemas.openxmlformats.org/officeDocument/2006/relationships/hyperlink" Target="http://el.wikipedia.org/wiki/%CE%9B%CE%AD%CF%80%CF%81%CE%B1" TargetMode="External"/><Relationship Id="rId4" Type="http://schemas.openxmlformats.org/officeDocument/2006/relationships/hyperlink" Target="http://el.wikipedia.org/wiki/%CE%A0%CE%B1%CF%83%CF%84%CE%B5%CF%81%CE%AF%CF%89%CF%83%CE%B7" TargetMode="External"/><Relationship Id="rId9" Type="http://schemas.openxmlformats.org/officeDocument/2006/relationships/hyperlink" Target="http://el.wikipedia.org/w/index.php?title=%CE%86%CF%84%CF%85%CF%80%CE%BF_%CE%BC%CF%85%CE%BA%CE%BF%CE%B2%CE%B1%CE%BA%CF%84%CE%AE%CF%81%CE%B9%CE%BF&amp;action=edit&amp;redlink=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el.wikipedia.org/w/index.php?title=%CE%91%CF%80%CF%8E%CE%BB%CE%B5%CE%B9%CE%B1_%CE%B2%CE%AC%CF%81%CE%BF%CF%85%CF%82&amp;action=edit&amp;redlink=1" TargetMode="External"/><Relationship Id="rId3" Type="http://schemas.openxmlformats.org/officeDocument/2006/relationships/hyperlink" Target="http://el.wikipedia.org/wiki/%CE%92%CE%AE%CF%87%CE%B1%CF%82" TargetMode="External"/><Relationship Id="rId7" Type="http://schemas.openxmlformats.org/officeDocument/2006/relationships/hyperlink" Target="http://el.wikipedia.org/w/index.php?title=%CE%9D%CF%85%CF%87%CF%84%CE%B5%CF%81%CE%B9%CE%BD%CE%AE_%CE%B5%CF%86%CE%AF%CE%B4%CF%81%CF%89%CF%83%CE%B7&amp;action=edit&amp;redlink=1" TargetMode="External"/><Relationship Id="rId2" Type="http://schemas.openxmlformats.org/officeDocument/2006/relationships/hyperlink" Target="http://el.wikipedia.org/w/index.php?title=%CE%91%CF%83%CF%85%CE%BC%CF%80%CF%84%CF%89%CE%BC%CE%B1%CF%84%CE%B9%CE%BA%CE%AE_%CE%BD%CF%8C%CF%83%CE%BF%CF%82&amp;action=edit&amp;redlink=1" TargetMode="External"/><Relationship Id="rId1" Type="http://schemas.openxmlformats.org/officeDocument/2006/relationships/slideLayout" Target="../slideLayouts/slideLayout2.xml"/><Relationship Id="rId6" Type="http://schemas.openxmlformats.org/officeDocument/2006/relationships/hyperlink" Target="http://el.wikipedia.org/wiki/%CE%A0%CF%85%CF%81%CE%B5%CF%84%CF%8C%CF%82" TargetMode="External"/><Relationship Id="rId5" Type="http://schemas.openxmlformats.org/officeDocument/2006/relationships/hyperlink" Target="http://el.wikipedia.org/w/index.php?title=%CE%A0%CF%84%CF%8D%CE%B5%CE%BB%CE%BF&amp;action=edit&amp;redlink=1" TargetMode="External"/><Relationship Id="rId4" Type="http://schemas.openxmlformats.org/officeDocument/2006/relationships/hyperlink" Target="http://el.wikipedia.org/wiki/%CE%91%CE%B9%CE%BC%CF%8C%CF%80%CF%84%CF%85%CF%83%CE%B7"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el.wikipedia.org/wiki/%CE%91%CE%BD%CF%84%CE%B9%CE%B2%CE%B9%CE%BF%CF%84%CE%B9%CE%BA%CF%8C" TargetMode="External"/><Relationship Id="rId3" Type="http://schemas.openxmlformats.org/officeDocument/2006/relationships/hyperlink" Target="http://el.wikipedia.org/wiki/%CE%91%CE%BA%CF%84%CE%B9%CE%BD%CE%BF%CE%B3%CF%81%CE%B1%CF%86%CE%AF%CE%B1" TargetMode="External"/><Relationship Id="rId7" Type="http://schemas.openxmlformats.org/officeDocument/2006/relationships/hyperlink" Target="http://el.wikipedia.org/wiki/%CE%98%CE%B5%CF%81%CE%B1%CF%80%CE%B5%CE%AF%CE%B1" TargetMode="External"/><Relationship Id="rId2" Type="http://schemas.openxmlformats.org/officeDocument/2006/relationships/hyperlink" Target="http://el.wikipedia.org/w/index.php?title=%CE%94%CE%B9%CE%AC%CE%B3%CE%BD%CF%89%CF%83%CE%B7&amp;action=edit&amp;redlink=1" TargetMode="External"/><Relationship Id="rId1" Type="http://schemas.openxmlformats.org/officeDocument/2006/relationships/slideLayout" Target="../slideLayouts/slideLayout2.xml"/><Relationship Id="rId6" Type="http://schemas.openxmlformats.org/officeDocument/2006/relationships/hyperlink" Target="http://el.wikipedia.org/w/index.php?title=%CE%94%CE%B5%CF%81%CE%BC%CE%B1%CF%84%CE%B9%CE%BA%CE%AE_%CE%B4%CE%BF%CE%BA%CE%B9%CE%BC%CE%B1%CF%83%CE%AF%CE%B1_Mantoux&amp;action=edit&amp;redlink=1" TargetMode="External"/><Relationship Id="rId5" Type="http://schemas.openxmlformats.org/officeDocument/2006/relationships/hyperlink" Target="http://el.wikipedia.org/w/index.php?title=%CE%9C%CE%B9%CE%BA%CF%81%CE%BF%CE%B2%CE%B9%CE%BF%CE%BB%CE%BF%CE%B3%CE%B9%CE%BA%CE%AE_%CE%BA%CE%B1%CE%BB%CE%BB%CE%B9%CE%AD%CF%81%CE%B3%CE%B5%CE%B9%CE%B1&amp;action=edit&amp;redlink=1" TargetMode="External"/><Relationship Id="rId4" Type="http://schemas.openxmlformats.org/officeDocument/2006/relationships/hyperlink" Target="http://el.wikipedia.org/w/index.php?title=%CE%91%CE%BA%CF%84%CE%B9%CE%BD%CE%BF%CE%B3%CF%81%CE%B1%CF%86%CE%AF%CE%B1_%CE%B8%CF%8E%CF%81%CE%B1%CE%BA%CE%B1&amp;action=edit&amp;redlink=1"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l.wikipedia.org/w/index.php?title=%CE%91%CF%83%CE%B8%CE%AD%CE%BD%CE%B5%CE%B9%CE%B5%CF%82_%CF%84%CE%B7%CF%82_%CF%86%CF%84%CF%8E%CF%87%CE%B5%CE%B9%CE%B1%CF%82&amp;action=edit&amp;redlink=1" TargetMode="External"/><Relationship Id="rId2" Type="http://schemas.openxmlformats.org/officeDocument/2006/relationships/hyperlink" Target="http://el.wikipedia.org/w/index.php?title=%CE%9A%CE%B1%CE%BA%CE%AE_%CE%B4%CE%B9%CE%B1%CF%84%CF%81%CE%BF%CF%86%CE%AE&amp;action=edit&amp;redlink=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l.wikipedia.org/wiki/%CE%A6%CF%85%CE%BC%CE%B1%CF%84%CE%AF%CF%89%CF%83%CE%B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68" y="692696"/>
            <a:ext cx="8062912" cy="1470025"/>
          </a:xfrm>
        </p:spPr>
        <p:txBody>
          <a:bodyPr/>
          <a:lstStyle/>
          <a:p>
            <a:pPr marL="484632" fontAlgn="auto">
              <a:spcAft>
                <a:spcPts val="0"/>
              </a:spcAft>
              <a:defRPr/>
            </a:pPr>
            <a:r>
              <a:rPr lang="el-GR" sz="7200" dirty="0" smtClean="0">
                <a:solidFill>
                  <a:schemeClr val="accent1">
                    <a:tint val="83000"/>
                    <a:satMod val="150000"/>
                  </a:schemeClr>
                </a:solidFill>
              </a:rPr>
              <a:t>    ΦΥΜΑΤΙΩΣΗ   </a:t>
            </a:r>
            <a:endParaRPr lang="el-GR" sz="7200" dirty="0">
              <a:solidFill>
                <a:schemeClr val="accent1">
                  <a:tint val="83000"/>
                  <a:satMod val="150000"/>
                </a:schemeClr>
              </a:solidFill>
            </a:endParaRPr>
          </a:p>
        </p:txBody>
      </p:sp>
      <p:sp>
        <p:nvSpPr>
          <p:cNvPr id="3" name="Subtitle 2"/>
          <p:cNvSpPr>
            <a:spLocks noGrp="1"/>
          </p:cNvSpPr>
          <p:nvPr>
            <p:ph type="subTitle" idx="1"/>
          </p:nvPr>
        </p:nvSpPr>
        <p:spPr/>
        <p:txBody>
          <a:bodyPr>
            <a:normAutofit/>
          </a:bodyPr>
          <a:lstStyle/>
          <a:p>
            <a:pPr fontAlgn="auto">
              <a:spcAft>
                <a:spcPts val="0"/>
              </a:spcAft>
              <a:buFont typeface="Wingdings 2"/>
              <a:buNone/>
              <a:defRPr/>
            </a:pPr>
            <a:r>
              <a:rPr lang="el-GR" dirty="0" smtClean="0"/>
              <a:t>Η </a:t>
            </a:r>
            <a:r>
              <a:rPr lang="el-GR" b="1" dirty="0" smtClean="0"/>
              <a:t>Φυματίωση </a:t>
            </a:r>
            <a:r>
              <a:rPr lang="el-GR" dirty="0" smtClean="0"/>
              <a:t>είναι μια κοινή και σε πολλές περιπτώσεις, θανατηφόρα, </a:t>
            </a:r>
            <a:r>
              <a:rPr lang="el-GR" dirty="0" smtClean="0">
                <a:hlinkClick r:id="rId2" tooltip="Μολυσματική νόσος (δεν έχει γραφτεί ακόμα)"/>
              </a:rPr>
              <a:t>μολυσματική νόσος</a:t>
            </a:r>
            <a:r>
              <a:rPr lang="el-GR" dirty="0" smtClean="0"/>
              <a:t>.</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fontAlgn="auto">
              <a:spcAft>
                <a:spcPts val="0"/>
              </a:spcAft>
              <a:defRPr/>
            </a:pPr>
            <a:r>
              <a:rPr lang="el-GR" sz="7200" dirty="0" smtClean="0">
                <a:solidFill>
                  <a:schemeClr val="accent1">
                    <a:tint val="83000"/>
                    <a:satMod val="150000"/>
                  </a:schemeClr>
                </a:solidFill>
              </a:rPr>
              <a:t>   ΠΡΟΛΗΨΗ</a:t>
            </a:r>
            <a:endParaRPr lang="el-GR" sz="7200"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normAutofit fontScale="85000" lnSpcReduction="20000"/>
          </a:bodyPr>
          <a:lstStyle/>
          <a:p>
            <a:pPr marL="448056" indent="-384048" fontAlgn="auto">
              <a:spcAft>
                <a:spcPts val="0"/>
              </a:spcAft>
              <a:buFont typeface="Wingdings 2"/>
              <a:buChar char=""/>
              <a:defRPr/>
            </a:pPr>
            <a:r>
              <a:rPr lang="el-GR" dirty="0" smtClean="0"/>
              <a:t>Οι προσπάθειες για την πρόληψη και τον έλεγχο της φυματίωσης βασίζονται στον εμβολιασμό βρεφών και την ανίχνευση και κατάλληλη θεραπεία των περιστατικών ενεργούς φυματίωσης.  το μόνο διαθέσιμο </a:t>
            </a:r>
            <a:r>
              <a:rPr lang="el-GR" dirty="0" smtClean="0">
                <a:hlinkClick r:id="rId2" tooltip="Εμβόλιο"/>
              </a:rPr>
              <a:t>εμβόλιο</a:t>
            </a:r>
            <a:r>
              <a:rPr lang="el-GR" dirty="0" smtClean="0"/>
              <a:t> είναι ο </a:t>
            </a:r>
            <a:r>
              <a:rPr lang="el-GR" dirty="0" smtClean="0">
                <a:hlinkClick r:id="rId3" tooltip="Βάκιλος Calmette-Guérin (δεν έχει γραφτεί ακόμα)"/>
              </a:rPr>
              <a:t>βάκιλος Calmette-Guérin</a:t>
            </a:r>
            <a:r>
              <a:rPr lang="el-GR" dirty="0" smtClean="0"/>
              <a:t> (BCG). Το αντιφυματικό εμβόλιο (ΒCG) έχει αποδειχτεί αποτελεσματικό κατά της κεγχροειδούς φυματίωσης στην παιδική ηλικία, αλλά δεν παρέχει επαρκή προστασία κατά της μεταδοτικής πνευμονικής φυματίωσης. Παρόλα αυτά πρόκειται για το πλέον ευρέως χρησιμοποιούμενο εμβόλιο σε παγκόσμιο επίπεδο.</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endParaRPr lang="el-GR" smtClean="0">
              <a:ln>
                <a:noFill/>
              </a:ln>
              <a:effectLst/>
            </a:endParaRPr>
          </a:p>
        </p:txBody>
      </p:sp>
      <p:sp>
        <p:nvSpPr>
          <p:cNvPr id="30723" name="Rectangle 3"/>
          <p:cNvSpPr>
            <a:spLocks noGrp="1"/>
          </p:cNvSpPr>
          <p:nvPr>
            <p:ph type="body" idx="4294967295"/>
          </p:nvPr>
        </p:nvSpPr>
        <p:spPr/>
        <p:txBody>
          <a:bodyPr/>
          <a:lstStyle/>
          <a:p>
            <a:pPr>
              <a:buFont typeface="Wingdings 2" pitchFamily="18" charset="2"/>
              <a:buNone/>
            </a:pPr>
            <a:r>
              <a:rPr lang="el-GR" smtClean="0">
                <a:latin typeface="Arial" charset="0"/>
              </a:rPr>
              <a:t>Ευχαριστούμε για την προσοχή σας!!!</a:t>
            </a:r>
          </a:p>
          <a:p>
            <a:r>
              <a:rPr lang="el-GR" smtClean="0">
                <a:latin typeface="Arial" charset="0"/>
              </a:rPr>
              <a:t>ΠΕΤΟ ΕΙΡΗΝΗ</a:t>
            </a:r>
          </a:p>
          <a:p>
            <a:r>
              <a:rPr lang="el-GR" smtClean="0">
                <a:latin typeface="Arial" charset="0"/>
              </a:rPr>
              <a:t>ΣΤΑΜΑΤΟΠΟΥΛΟΥ ΓΙΩΤΑ</a:t>
            </a:r>
          </a:p>
          <a:p>
            <a:r>
              <a:rPr lang="el-GR" smtClean="0">
                <a:latin typeface="Arial" charset="0"/>
              </a:rPr>
              <a:t>ΤΖΙΩΤΗ ΔΙΟΝΥΣΙΑ</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fontAlgn="auto">
              <a:spcAft>
                <a:spcPts val="0"/>
              </a:spcAft>
              <a:defRPr/>
            </a:pPr>
            <a:r>
              <a:rPr lang="el-GR" sz="7200" dirty="0" smtClean="0">
                <a:solidFill>
                  <a:schemeClr val="accent1">
                    <a:tint val="83000"/>
                    <a:satMod val="150000"/>
                  </a:schemeClr>
                </a:solidFill>
              </a:rPr>
              <a:t>        ΑΙΤΙΑ</a:t>
            </a:r>
            <a:endParaRPr lang="el-GR" sz="7200" dirty="0">
              <a:solidFill>
                <a:schemeClr val="accent1">
                  <a:tint val="83000"/>
                  <a:satMod val="150000"/>
                </a:schemeClr>
              </a:solidFill>
            </a:endParaRPr>
          </a:p>
        </p:txBody>
      </p:sp>
      <p:sp>
        <p:nvSpPr>
          <p:cNvPr id="14338" name="Content Placeholder 2"/>
          <p:cNvSpPr>
            <a:spLocks noGrp="1"/>
          </p:cNvSpPr>
          <p:nvPr>
            <p:ph idx="1"/>
          </p:nvPr>
        </p:nvSpPr>
        <p:spPr>
          <a:xfrm>
            <a:off x="457200" y="1882775"/>
            <a:ext cx="8362950" cy="4572000"/>
          </a:xfrm>
        </p:spPr>
        <p:txBody>
          <a:bodyPr/>
          <a:lstStyle/>
          <a:p>
            <a:r>
              <a:rPr lang="el-GR" smtClean="0"/>
              <a:t> Η κύρια αιτία της φυματίωσης είναι το </a:t>
            </a:r>
            <a:r>
              <a:rPr lang="el-GR" i="1" smtClean="0">
                <a:hlinkClick r:id="rId2" tooltip="Μυκοβακτήριο (δεν έχει γραφτεί ακόμα)"/>
              </a:rPr>
              <a:t>μυκοβακτήριο</a:t>
            </a:r>
            <a:r>
              <a:rPr lang="el-GR" i="1" smtClean="0"/>
              <a:t> της φυματίωσης</a:t>
            </a:r>
            <a:r>
              <a:rPr lang="el-GR" smtClean="0"/>
              <a:t>, ένας μικρός, </a:t>
            </a:r>
            <a:r>
              <a:rPr lang="el-GR" smtClean="0">
                <a:hlinkClick r:id="rId3" tooltip="Αερόβιος οργανισμός (δεν έχει γραφτεί ακόμα)"/>
              </a:rPr>
              <a:t>αερόβιος</a:t>
            </a:r>
            <a:r>
              <a:rPr lang="el-GR" smtClean="0"/>
              <a:t>, ακίνητος </a:t>
            </a:r>
            <a:r>
              <a:rPr lang="el-GR" smtClean="0">
                <a:hlinkClick r:id="rId4" tooltip="Βάκιλος (δεν έχει γραφτεί ακόμα)"/>
              </a:rPr>
              <a:t>βάκιλος</a:t>
            </a:r>
            <a:r>
              <a:rPr lang="el-GR" smtClean="0"/>
              <a:t>.Πολλά από τα μοναδικά κλινικά χαρακτηριστικά αυτού του παθογόνου προκαλούνται από την υψηλή του περιεκτικότητα σε </a:t>
            </a:r>
            <a:r>
              <a:rPr lang="el-GR" smtClean="0">
                <a:hlinkClick r:id="rId5" tooltip="Λιπίδιο"/>
              </a:rPr>
              <a:t>λιπίδια</a:t>
            </a:r>
            <a:r>
              <a:rPr lang="el-GR" smtClean="0"/>
              <a:t>.</a:t>
            </a:r>
            <a:r>
              <a:rPr lang="el-GR" baseline="30000" smtClean="0"/>
              <a:t> </a:t>
            </a:r>
            <a:r>
              <a:rPr lang="el-GR" smtClean="0"/>
              <a:t> Η φυματίωση προσβάλει συνήθως τον </a:t>
            </a:r>
            <a:r>
              <a:rPr lang="el-GR" smtClean="0">
                <a:hlinkClick r:id="rId6" tooltip="Πνεύμονας"/>
              </a:rPr>
              <a:t>πνεύμονα</a:t>
            </a:r>
            <a:r>
              <a:rPr lang="el-GR" smtClean="0"/>
              <a:t>, αλλά μπορεί να επηρεάσει και άλλα μέρη του σώματος.</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fontAlgn="auto">
              <a:spcAft>
                <a:spcPts val="0"/>
              </a:spcAft>
              <a:defRPr/>
            </a:pPr>
            <a:r>
              <a:rPr lang="el-GR" sz="7200" dirty="0" smtClean="0">
                <a:solidFill>
                  <a:schemeClr val="accent1">
                    <a:tint val="83000"/>
                    <a:satMod val="150000"/>
                  </a:schemeClr>
                </a:solidFill>
              </a:rPr>
              <a:t>ΜΥΚΟΒΑΚΤΗΡΙΑ</a:t>
            </a:r>
            <a:endParaRPr lang="el-GR" sz="7200"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normAutofit fontScale="77500" lnSpcReduction="20000"/>
          </a:bodyPr>
          <a:lstStyle/>
          <a:p>
            <a:pPr marL="448056" indent="-384048" fontAlgn="auto">
              <a:spcAft>
                <a:spcPts val="0"/>
              </a:spcAft>
              <a:buFont typeface="Wingdings 2"/>
              <a:buChar char=""/>
              <a:defRPr/>
            </a:pPr>
            <a:r>
              <a:rPr lang="el-GR" dirty="0" smtClean="0"/>
              <a:t>Τα μυκοβακτήρια έχουν μια </a:t>
            </a:r>
            <a:r>
              <a:rPr lang="el-GR" dirty="0" smtClean="0">
                <a:hlinkClick r:id="rId2" tooltip="Κυτταρική δομή (δεν έχει γραφτεί ακόμα)"/>
              </a:rPr>
              <a:t>εξωτερική μεμβράνη</a:t>
            </a:r>
            <a:r>
              <a:rPr lang="el-GR" dirty="0" smtClean="0"/>
              <a:t> από λιπιδική διπλοστοιβάδα. Εάν γίνει </a:t>
            </a:r>
            <a:r>
              <a:rPr lang="el-GR" dirty="0" smtClean="0">
                <a:hlinkClick r:id="rId3" tooltip="Χρώση κατά Γκραμ"/>
              </a:rPr>
              <a:t>χρώση κατά Γκραμ</a:t>
            </a:r>
            <a:r>
              <a:rPr lang="el-GR" dirty="0" smtClean="0"/>
              <a:t>, το μυκοβακτήριο της φυματίωσης είτε λαμβάνει μια ελαφριά χρώση και χαρακτηρίζεται «θετικό κατά Gram» είτε δεν χρωματίζεται, επειδή το κυτταρικό του τοίχωμα έχει υψηλή περιεκτικότητα σε </a:t>
            </a:r>
            <a:r>
              <a:rPr lang="el-GR" dirty="0" smtClean="0">
                <a:hlinkClick r:id="rId4" tooltip="Λιπίδιο"/>
              </a:rPr>
              <a:t>λιπίδια</a:t>
            </a:r>
            <a:r>
              <a:rPr lang="el-GR" dirty="0" smtClean="0"/>
              <a:t> και </a:t>
            </a:r>
            <a:r>
              <a:rPr lang="el-GR" dirty="0" smtClean="0">
                <a:hlinkClick r:id="rId5" tooltip="Μυκολικό οξύ (δεν έχει γραφτεί ακόμα)"/>
              </a:rPr>
              <a:t>μυκολικό οξύ</a:t>
            </a:r>
            <a:r>
              <a:rPr lang="el-GR" dirty="0" smtClean="0"/>
              <a:t>. Το μυκοβακτήριο της φυματίωσης (MTB) είναι ανθεκτικό σε ήπια </a:t>
            </a:r>
            <a:r>
              <a:rPr lang="el-GR" dirty="0" smtClean="0">
                <a:hlinkClick r:id="rId6" tooltip="Απολυμαντικό (δεν έχει γραφτεί ακόμα)"/>
              </a:rPr>
              <a:t>απολυμαντικά</a:t>
            </a:r>
            <a:r>
              <a:rPr lang="el-GR" dirty="0" smtClean="0"/>
              <a:t> και μπορεί να επιβιώσει σε </a:t>
            </a:r>
            <a:r>
              <a:rPr lang="el-GR" dirty="0" smtClean="0">
                <a:hlinkClick r:id="rId7" tooltip="Ενδοσπόρια (δεν έχει γραφτεί ακόμα)"/>
              </a:rPr>
              <a:t>ξηρό περιβάλλον</a:t>
            </a:r>
            <a:r>
              <a:rPr lang="el-GR" dirty="0" smtClean="0"/>
              <a:t> για εβδομάδες. Στη φύση, το βακτήριο μπορεί να αναπτυχθεί μόνο εντός των κυττάρων ενός </a:t>
            </a:r>
            <a:r>
              <a:rPr lang="el-GR" dirty="0" smtClean="0">
                <a:hlinkClick r:id="rId8" tooltip="Ξενιστή (δεν έχει γραφτεί ακόμα)"/>
              </a:rPr>
              <a:t>ξενιστή</a:t>
            </a:r>
            <a:r>
              <a:rPr lang="el-GR" dirty="0" smtClean="0"/>
              <a:t> οργανισμού, όμως το </a:t>
            </a:r>
            <a:r>
              <a:rPr lang="el-GR" i="1" dirty="0" smtClean="0"/>
              <a:t>μυκοβακτήριο της φυματίωσης</a:t>
            </a:r>
            <a:r>
              <a:rPr lang="el-GR" dirty="0" smtClean="0"/>
              <a:t> μπορεί να καλλιεργηθεί </a:t>
            </a:r>
            <a:r>
              <a:rPr lang="el-GR" dirty="0" smtClean="0">
                <a:hlinkClick r:id="rId9" tooltip="In vitro"/>
              </a:rPr>
              <a:t>εργαστηριακά</a:t>
            </a:r>
            <a:r>
              <a:rPr lang="el-GR" dirty="0" smtClean="0"/>
              <a:t>.</a:t>
            </a:r>
            <a:r>
              <a:rPr lang="el-GR" baseline="30000" dirty="0" smtClean="0"/>
              <a:t>[</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84632" fontAlgn="auto">
              <a:spcAft>
                <a:spcPts val="0"/>
              </a:spcAft>
              <a:defRPr/>
            </a:pPr>
            <a:r>
              <a:rPr lang="el-GR" sz="5400" dirty="0" smtClean="0">
                <a:solidFill>
                  <a:schemeClr val="accent1">
                    <a:tint val="83000"/>
                    <a:satMod val="150000"/>
                  </a:schemeClr>
                </a:solidFill>
              </a:rPr>
              <a:t>ΣΥΜΠΛΕΓΜΑ ΜΥΚΟΒΑΚΤΗΡΙΩΝ</a:t>
            </a:r>
            <a:endParaRPr lang="el-GR" sz="5400"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normAutofit fontScale="55000" lnSpcReduction="20000"/>
          </a:bodyPr>
          <a:lstStyle/>
          <a:p>
            <a:pPr marL="448056" indent="-384048" fontAlgn="auto">
              <a:spcAft>
                <a:spcPts val="0"/>
              </a:spcAft>
              <a:buFont typeface="Wingdings 2"/>
              <a:buChar char=""/>
              <a:defRPr/>
            </a:pPr>
            <a:r>
              <a:rPr lang="el-GR" dirty="0" smtClean="0"/>
              <a:t>Το σύμπλεγμα των </a:t>
            </a:r>
            <a:r>
              <a:rPr lang="el-GR" i="1" dirty="0" smtClean="0"/>
              <a:t>μυκοβακτηρίων της φυματίωσης</a:t>
            </a:r>
            <a:r>
              <a:rPr lang="el-GR" dirty="0" smtClean="0"/>
              <a:t> (MTBC) περιλαμβάνει άλλα τέσσερα </a:t>
            </a:r>
            <a:r>
              <a:rPr lang="el-GR" dirty="0" smtClean="0">
                <a:hlinkClick r:id="rId2" tooltip="Μυκοβακτήριο (δεν έχει γραφτεί ακόμα)"/>
              </a:rPr>
              <a:t>μυκοβακτήρια</a:t>
            </a:r>
            <a:r>
              <a:rPr lang="el-GR" dirty="0" smtClean="0"/>
              <a:t> που προκαλούν φυματίωση (ΤΒ): το “M. bovis,” το “Μ. africanum,” το “M. canetti,” και το “M. microti”.</a:t>
            </a:r>
            <a:r>
              <a:rPr lang="el-GR" baseline="30000" dirty="0" smtClean="0">
                <a:hlinkClick r:id="rId3"/>
              </a:rPr>
              <a:t>[22]</a:t>
            </a:r>
            <a:r>
              <a:rPr lang="el-GR" dirty="0" smtClean="0"/>
              <a:t> Το “M. africanum” δεν είναι ευρέως διαδεδομένο, αλλά αποτελεί σημαντική αιτία φυματίωσης σε περιοχές της Αφρικής.</a:t>
            </a:r>
            <a:r>
              <a:rPr lang="el-GR" baseline="30000" dirty="0" smtClean="0">
                <a:hlinkClick r:id="rId3"/>
              </a:rPr>
              <a:t>[23][24]</a:t>
            </a:r>
            <a:r>
              <a:rPr lang="el-GR" dirty="0" smtClean="0"/>
              <a:t>  Το “M. bovis” ήταν μια κοινή αιτία φυματίωσης, αλλά η εισαγωγή του </a:t>
            </a:r>
            <a:r>
              <a:rPr lang="el-GR" dirty="0" smtClean="0">
                <a:hlinkClick r:id="rId4" tooltip="Παστερίωση"/>
              </a:rPr>
              <a:t>παστεριωμένου γάλακτος</a:t>
            </a:r>
            <a:r>
              <a:rPr lang="el-GR" dirty="0" smtClean="0"/>
              <a:t> έχει περιορίσει σε μεγάλο βαθμό αυτό το μυκοβακτήριο από τα προβλήματα δημόσιας υγείας στις αναπτυγμένες χώρες.</a:t>
            </a:r>
            <a:r>
              <a:rPr lang="el-GR" baseline="30000" dirty="0" smtClean="0">
                <a:hlinkClick r:id="rId3"/>
              </a:rPr>
              <a:t>[1][25]</a:t>
            </a:r>
            <a:r>
              <a:rPr lang="el-GR" dirty="0" smtClean="0"/>
              <a:t> Το “M. canetti” είναι σπάνιο και φαίνεται να περιορίζεται στο</a:t>
            </a:r>
            <a:r>
              <a:rPr lang="el-GR" dirty="0" smtClean="0">
                <a:hlinkClick r:id="rId5" tooltip="Κέρας της Αφρικής"/>
              </a:rPr>
              <a:t>Κέρας της Αφρικής</a:t>
            </a:r>
            <a:r>
              <a:rPr lang="el-GR" dirty="0" smtClean="0"/>
              <a:t>, αν και έχουν καταγραφεί ορισμένα περιστατικά σε Αφρικανούς μετανάστες.</a:t>
            </a:r>
            <a:r>
              <a:rPr lang="el-GR" baseline="30000" dirty="0" smtClean="0">
                <a:hlinkClick r:id="rId3"/>
              </a:rPr>
              <a:t>[26][27]</a:t>
            </a:r>
            <a:r>
              <a:rPr lang="el-GR" dirty="0" smtClean="0"/>
              <a:t> Το “M. microti” είναι επίσης σπάνιο και εμφανίζεται συνήθως σε ανοσοκατεσταλμένα άτομα, όμως αυτό το παθογόνο μπορεί να είναι πιο συχνό από όσο νομίζουμε.</a:t>
            </a:r>
            <a:r>
              <a:rPr lang="el-GR" baseline="30000" dirty="0" smtClean="0">
                <a:hlinkClick r:id="rId3"/>
              </a:rPr>
              <a:t>[28]</a:t>
            </a:r>
            <a:r>
              <a:rPr lang="el-GR" dirty="0" smtClean="0"/>
              <a:t> </a:t>
            </a:r>
          </a:p>
          <a:p>
            <a:pPr marL="448056" indent="-384048" fontAlgn="auto">
              <a:spcAft>
                <a:spcPts val="0"/>
              </a:spcAft>
              <a:buFont typeface="Wingdings 2"/>
              <a:buChar char=""/>
              <a:defRPr/>
            </a:pPr>
            <a:r>
              <a:rPr lang="el-GR" dirty="0" smtClean="0"/>
              <a:t>Άλλα γνωστά παθογόνα μυκητοβακτήρια περιλαμβάνουν τα “</a:t>
            </a:r>
            <a:r>
              <a:rPr lang="el-GR" dirty="0" smtClean="0">
                <a:hlinkClick r:id="rId6" tooltip="Μυκοβακτήριο της λέπρας (δεν έχει γραφτεί ακόμα)"/>
              </a:rPr>
              <a:t>M. leprae</a:t>
            </a:r>
            <a:r>
              <a:rPr lang="el-GR" dirty="0" smtClean="0"/>
              <a:t>,” “</a:t>
            </a:r>
            <a:r>
              <a:rPr lang="el-GR" dirty="0" smtClean="0">
                <a:hlinkClick r:id="rId7" tooltip="Μυκοβακτήριο avium complex (δεν έχει γραφτεί ακόμα)"/>
              </a:rPr>
              <a:t>M. avium</a:t>
            </a:r>
            <a:r>
              <a:rPr lang="el-GR" dirty="0" smtClean="0"/>
              <a:t>,” και το “</a:t>
            </a:r>
            <a:r>
              <a:rPr lang="el-GR" dirty="0" smtClean="0">
                <a:hlinkClick r:id="rId8" tooltip="Μυκοβακτήριο kansasii (δεν έχει γραφτεί ακόμα)"/>
              </a:rPr>
              <a:t>M. kansasii</a:t>
            </a:r>
            <a:r>
              <a:rPr lang="el-GR" dirty="0" smtClean="0"/>
              <a:t>.” Τα δύο τελευταία είδη ανήκουν στην κατηγορία των "</a:t>
            </a:r>
            <a:r>
              <a:rPr lang="el-GR" dirty="0" smtClean="0">
                <a:hlinkClick r:id="rId9" tooltip="Άτυπο μυκοβακτήριο (δεν έχει γραφτεί ακόμα)"/>
              </a:rPr>
              <a:t>άτυπων μυκοβακτηρίων</a:t>
            </a:r>
            <a:r>
              <a:rPr lang="el-GR" dirty="0" smtClean="0"/>
              <a:t>" (NTM). Τα NTM δεν προκαλούν φυματίωση ή </a:t>
            </a:r>
            <a:r>
              <a:rPr lang="el-GR" dirty="0" smtClean="0">
                <a:hlinkClick r:id="rId10" tooltip="Λέπρα"/>
              </a:rPr>
              <a:t>λέπρα</a:t>
            </a:r>
            <a:r>
              <a:rPr lang="el-GR" dirty="0" smtClean="0"/>
              <a:t>, προκαλούν όμως πνευμονικές νόσους που προσομοιάζουν με φυματίωση.</a:t>
            </a:r>
            <a:r>
              <a:rPr lang="el-GR" baseline="30000" dirty="0" smtClean="0">
                <a:hlinkClick r:id="rId3"/>
              </a:rPr>
              <a:t>[29]</a:t>
            </a:r>
            <a:endParaRPr lang="el-GR" dirty="0" smtClean="0"/>
          </a:p>
          <a:p>
            <a:pPr marL="448056" indent="-384048" fontAlgn="auto">
              <a:spcAft>
                <a:spcPts val="0"/>
              </a:spcAft>
              <a:buFont typeface="Wingdings 2"/>
              <a:buChar char=""/>
              <a:defRPr/>
            </a:pP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fontAlgn="auto">
              <a:spcAft>
                <a:spcPts val="0"/>
              </a:spcAft>
              <a:defRPr/>
            </a:pPr>
            <a:r>
              <a:rPr lang="el-GR" sz="7200" dirty="0" smtClean="0">
                <a:solidFill>
                  <a:schemeClr val="accent1">
                    <a:tint val="83000"/>
                    <a:satMod val="150000"/>
                  </a:schemeClr>
                </a:solidFill>
              </a:rPr>
              <a:t>   ΜΕΤΑΔΟΣΗ</a:t>
            </a:r>
            <a:endParaRPr lang="el-GR" sz="7200" dirty="0">
              <a:solidFill>
                <a:schemeClr val="accent1">
                  <a:tint val="83000"/>
                  <a:satMod val="150000"/>
                </a:schemeClr>
              </a:solidFill>
            </a:endParaRPr>
          </a:p>
        </p:txBody>
      </p:sp>
      <p:sp>
        <p:nvSpPr>
          <p:cNvPr id="17410" name="Content Placeholder 2"/>
          <p:cNvSpPr>
            <a:spLocks noGrp="1"/>
          </p:cNvSpPr>
          <p:nvPr>
            <p:ph idx="1"/>
          </p:nvPr>
        </p:nvSpPr>
        <p:spPr>
          <a:xfrm>
            <a:off x="457200" y="1882775"/>
            <a:ext cx="8229600" cy="4572000"/>
          </a:xfrm>
        </p:spPr>
        <p:txBody>
          <a:bodyPr/>
          <a:lstStyle/>
          <a:p>
            <a:r>
              <a:rPr lang="el-GR" smtClean="0"/>
              <a:t> Η φυματίωση μεταδίδεται, όταν οι άνθρωποι που νοσούν από φυματίωση βήχουν, φταρνίζονται ή μεταδίδουν το σάλιο τους, μέσω του αέρα.</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fontAlgn="auto">
              <a:spcAft>
                <a:spcPts val="0"/>
              </a:spcAft>
              <a:defRPr/>
            </a:pPr>
            <a:r>
              <a:rPr lang="el-GR" sz="7200" dirty="0" smtClean="0">
                <a:solidFill>
                  <a:schemeClr val="accent1">
                    <a:tint val="83000"/>
                    <a:satMod val="150000"/>
                  </a:schemeClr>
                </a:solidFill>
              </a:rPr>
              <a:t>ΣΥΜΠΤΩΜΑΤΑ</a:t>
            </a:r>
            <a:endParaRPr lang="el-GR" sz="7200"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normAutofit fontScale="85000" lnSpcReduction="10000"/>
          </a:bodyPr>
          <a:lstStyle/>
          <a:p>
            <a:pPr marL="448056" indent="-384048" fontAlgn="auto">
              <a:spcAft>
                <a:spcPts val="0"/>
              </a:spcAft>
              <a:buFont typeface="Wingdings 2"/>
              <a:buChar char=""/>
              <a:defRPr/>
            </a:pPr>
            <a:r>
              <a:rPr lang="el-GR" dirty="0" smtClean="0"/>
              <a:t>Οι περισσότερες λοιμώξεις είναι </a:t>
            </a:r>
            <a:r>
              <a:rPr lang="el-GR" dirty="0" smtClean="0">
                <a:hlinkClick r:id="rId2" tooltip="Ασυμπτωματική νόσος (δεν έχει γραφτεί ακόμα)"/>
              </a:rPr>
              <a:t>ασυμπτωματικές</a:t>
            </a:r>
            <a:r>
              <a:rPr lang="el-GR" dirty="0" smtClean="0"/>
              <a:t> και λανθάνουσες. Όμως, περίπου μία στις δέκα λοιμώξεις σε λανθάνουσα μορφή εξελίσσεται τελικά σε ενεργό νόσο. Εφόσον η φυματίωση δεν αντιμετωπιστεί, αποβαίνει μοιραία για πάνω από το 50% των ανθρώπων που έχουν μολυνθεί.</a:t>
            </a:r>
          </a:p>
          <a:p>
            <a:pPr marL="448056" indent="-384048" fontAlgn="auto">
              <a:spcAft>
                <a:spcPts val="0"/>
              </a:spcAft>
              <a:buFont typeface="Wingdings 2"/>
              <a:buChar char=""/>
              <a:defRPr/>
            </a:pPr>
            <a:r>
              <a:rPr lang="el-GR" dirty="0" smtClean="0"/>
              <a:t>Τα κλασικά συμπτώματα ενεργού λοίμωξης από φυματίωση είναι ο </a:t>
            </a:r>
            <a:r>
              <a:rPr lang="el-GR" dirty="0" smtClean="0">
                <a:hlinkClick r:id="rId3" tooltip="Βήχας"/>
              </a:rPr>
              <a:t>χρόνιος βήχας</a:t>
            </a:r>
            <a:r>
              <a:rPr lang="el-GR" dirty="0" smtClean="0"/>
              <a:t> με </a:t>
            </a:r>
            <a:r>
              <a:rPr lang="el-GR" dirty="0" smtClean="0">
                <a:hlinkClick r:id="rId4" tooltip="Αιμόπτυση"/>
              </a:rPr>
              <a:t>ίχνη αίματος</a:t>
            </a:r>
            <a:r>
              <a:rPr lang="el-GR" dirty="0" smtClean="0"/>
              <a:t> στα </a:t>
            </a:r>
            <a:r>
              <a:rPr lang="el-GR" dirty="0" smtClean="0">
                <a:hlinkClick r:id="rId5" tooltip="Πτύελο (δεν έχει γραφτεί ακόμα)"/>
              </a:rPr>
              <a:t>πτύελα</a:t>
            </a:r>
            <a:r>
              <a:rPr lang="el-GR" dirty="0" smtClean="0"/>
              <a:t>, ο </a:t>
            </a:r>
            <a:r>
              <a:rPr lang="el-GR" dirty="0" smtClean="0">
                <a:hlinkClick r:id="rId6" tooltip="Πυρετός"/>
              </a:rPr>
              <a:t>πυρετός</a:t>
            </a:r>
            <a:r>
              <a:rPr lang="el-GR" dirty="0" smtClean="0"/>
              <a:t>, η </a:t>
            </a:r>
            <a:r>
              <a:rPr lang="el-GR" dirty="0" smtClean="0">
                <a:hlinkClick r:id="rId7" tooltip="Νυχτερινή εφίδρωση (δεν έχει γραφτεί ακόμα)"/>
              </a:rPr>
              <a:t>νυχτερινή εφίδρωση</a:t>
            </a:r>
            <a:r>
              <a:rPr lang="el-GR" dirty="0" smtClean="0"/>
              <a:t> και η</a:t>
            </a:r>
            <a:r>
              <a:rPr lang="el-GR" dirty="0" smtClean="0">
                <a:hlinkClick r:id="rId8" tooltip="Απώλεια βάρους (δεν έχει γραφτεί ακόμα)"/>
              </a:rPr>
              <a:t>απώλεια βάρους</a:t>
            </a:r>
            <a:r>
              <a:rPr lang="el-GR" dirty="0" smtClean="0"/>
              <a:t>. </a:t>
            </a:r>
          </a:p>
          <a:p>
            <a:pPr marL="448056" indent="-384048" fontAlgn="auto">
              <a:spcAft>
                <a:spcPts val="0"/>
              </a:spcAft>
              <a:buFont typeface="Wingdings 2"/>
              <a:buChar char=""/>
              <a:defRPr/>
            </a:pP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484632" fontAlgn="auto">
              <a:spcAft>
                <a:spcPts val="0"/>
              </a:spcAft>
              <a:defRPr/>
            </a:pPr>
            <a:r>
              <a:rPr lang="el-GR" dirty="0" smtClean="0">
                <a:solidFill>
                  <a:schemeClr val="accent1">
                    <a:tint val="83000"/>
                    <a:satMod val="150000"/>
                  </a:schemeClr>
                </a:solidFill>
              </a:rPr>
              <a:t/>
            </a:r>
            <a:br>
              <a:rPr lang="el-GR" dirty="0" smtClean="0">
                <a:solidFill>
                  <a:schemeClr val="accent1">
                    <a:tint val="83000"/>
                    <a:satMod val="150000"/>
                  </a:schemeClr>
                </a:solidFill>
              </a:rPr>
            </a:br>
            <a:r>
              <a:rPr lang="el-GR" dirty="0" smtClean="0">
                <a:solidFill>
                  <a:schemeClr val="accent1">
                    <a:tint val="83000"/>
                    <a:satMod val="150000"/>
                  </a:schemeClr>
                </a:solidFill>
              </a:rPr>
              <a:t/>
            </a:r>
            <a:br>
              <a:rPr lang="el-GR" dirty="0" smtClean="0">
                <a:solidFill>
                  <a:schemeClr val="accent1">
                    <a:tint val="83000"/>
                    <a:satMod val="150000"/>
                  </a:schemeClr>
                </a:solidFill>
              </a:rPr>
            </a:br>
            <a:r>
              <a:rPr lang="el-GR" dirty="0" smtClean="0">
                <a:solidFill>
                  <a:schemeClr val="accent1">
                    <a:tint val="83000"/>
                    <a:satMod val="150000"/>
                  </a:schemeClr>
                </a:solidFill>
              </a:rPr>
              <a:t>         </a:t>
            </a:r>
            <a:r>
              <a:rPr lang="el-GR" sz="7200" dirty="0" smtClean="0">
                <a:solidFill>
                  <a:schemeClr val="accent1">
                    <a:tint val="83000"/>
                    <a:satMod val="150000"/>
                  </a:schemeClr>
                </a:solidFill>
              </a:rPr>
              <a:t>ΔΙΑΓΝΩΣΗ</a:t>
            </a:r>
            <a:r>
              <a:rPr lang="el-GR" dirty="0" smtClean="0">
                <a:solidFill>
                  <a:schemeClr val="accent1">
                    <a:tint val="83000"/>
                    <a:satMod val="150000"/>
                  </a:schemeClr>
                </a:solidFill>
              </a:rPr>
              <a:t/>
            </a:r>
            <a:br>
              <a:rPr lang="el-GR" dirty="0" smtClean="0">
                <a:solidFill>
                  <a:schemeClr val="accent1">
                    <a:tint val="83000"/>
                    <a:satMod val="150000"/>
                  </a:schemeClr>
                </a:solidFill>
              </a:rPr>
            </a:br>
            <a:endParaRPr lang="el-GR"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normAutofit fontScale="85000" lnSpcReduction="20000"/>
          </a:bodyPr>
          <a:lstStyle/>
          <a:p>
            <a:pPr marL="448056" indent="-384048" fontAlgn="auto">
              <a:spcAft>
                <a:spcPts val="0"/>
              </a:spcAft>
              <a:buFont typeface="Wingdings 2"/>
              <a:buChar char=""/>
              <a:defRPr/>
            </a:pPr>
            <a:r>
              <a:rPr lang="el-GR" dirty="0" smtClean="0"/>
              <a:t> Η </a:t>
            </a:r>
            <a:r>
              <a:rPr lang="el-GR" u="sng" dirty="0" smtClean="0">
                <a:hlinkClick r:id="rId2" tooltip="Διάγνωση (δεν έχει γραφτεί ακόμα)"/>
              </a:rPr>
              <a:t>διάγνωση</a:t>
            </a:r>
            <a:r>
              <a:rPr lang="el-GR" dirty="0" smtClean="0"/>
              <a:t> της ενεργού φυματίωσης βασίζεται σε </a:t>
            </a:r>
            <a:r>
              <a:rPr lang="el-GR" dirty="0" smtClean="0">
                <a:hlinkClick r:id="rId3" tooltip="Ακτινογραφία"/>
              </a:rPr>
              <a:t>ακτινογραφία φυματίωσης</a:t>
            </a:r>
            <a:r>
              <a:rPr lang="el-GR" dirty="0" smtClean="0"/>
              <a:t>, (κοινώς σε </a:t>
            </a:r>
            <a:r>
              <a:rPr lang="el-GR" dirty="0" smtClean="0">
                <a:hlinkClick r:id="rId4" tooltip="Ακτινογραφία θώρακα (δεν έχει γραφτεί ακόμα)"/>
              </a:rPr>
              <a:t>ακτινογραφία θώρακα</a:t>
            </a:r>
            <a:r>
              <a:rPr lang="el-GR" dirty="0" smtClean="0"/>
              <a:t>, καθώς και σε μικροσκοπική εξέταση και </a:t>
            </a:r>
            <a:r>
              <a:rPr lang="el-GR" dirty="0" smtClean="0">
                <a:hlinkClick r:id="rId5" tooltip="Μικροβιολογική καλλιέργεια (δεν έχει γραφτεί ακόμα)"/>
              </a:rPr>
              <a:t>μικροβιολογική καλλιέργεια</a:t>
            </a:r>
            <a:r>
              <a:rPr lang="el-GR" dirty="0" smtClean="0"/>
              <a:t> των υγρών του σώματος. Η διάγνωση της λανθάνουσας φυματίωσης βασίζεται στη </a:t>
            </a:r>
            <a:r>
              <a:rPr lang="el-GR" dirty="0" smtClean="0">
                <a:hlinkClick r:id="rId6" tooltip="Δερματική δοκιμασία Mantoux (δεν έχει γραφτεί ακόμα)"/>
              </a:rPr>
              <a:t>δερμοαντίδραση φυματίνης</a:t>
            </a:r>
            <a:r>
              <a:rPr lang="el-GR" dirty="0" smtClean="0"/>
              <a:t> (TST) και σε εξετάσεις αίματος. Η </a:t>
            </a:r>
            <a:r>
              <a:rPr lang="el-GR" dirty="0" smtClean="0">
                <a:hlinkClick r:id="rId7" tooltip="Θεραπεία"/>
              </a:rPr>
              <a:t>θεραπεία της φυματίωσης</a:t>
            </a:r>
            <a:r>
              <a:rPr lang="el-GR" dirty="0" smtClean="0"/>
              <a:t> είναι δύσκολη, ενώ απαιτεί τη χορήγηση πολλαπλών </a:t>
            </a:r>
            <a:r>
              <a:rPr lang="el-GR" dirty="0" smtClean="0">
                <a:hlinkClick r:id="rId8" tooltip="Αντιβιοτικό"/>
              </a:rPr>
              <a:t>αντιβιοτικών</a:t>
            </a:r>
            <a:r>
              <a:rPr lang="el-GR" dirty="0" smtClean="0"/>
              <a:t> για μεγάλο χρονικό διάστημα. Διερευνώνται επίσης οι επαφές με άλλα άτομα και χορηγείται σε αυτά θεραπεία, εφόσον αυτό κριθεί απαραίτητο</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fontAlgn="auto">
              <a:spcAft>
                <a:spcPts val="0"/>
              </a:spcAft>
              <a:defRPr/>
            </a:pPr>
            <a:r>
              <a:rPr lang="el-GR" sz="7200" dirty="0" smtClean="0">
                <a:solidFill>
                  <a:schemeClr val="accent1">
                    <a:tint val="83000"/>
                    <a:satMod val="150000"/>
                  </a:schemeClr>
                </a:solidFill>
              </a:rPr>
              <a:t>ΠΑΡΑΓΟΝΤΕΣ</a:t>
            </a:r>
            <a:endParaRPr lang="el-GR" sz="7200" dirty="0">
              <a:solidFill>
                <a:schemeClr val="accent1">
                  <a:tint val="83000"/>
                  <a:satMod val="150000"/>
                </a:schemeClr>
              </a:solidFill>
            </a:endParaRPr>
          </a:p>
        </p:txBody>
      </p:sp>
      <p:sp>
        <p:nvSpPr>
          <p:cNvPr id="20482" name="Content Placeholder 2"/>
          <p:cNvSpPr>
            <a:spLocks noGrp="1"/>
          </p:cNvSpPr>
          <p:nvPr>
            <p:ph idx="1"/>
          </p:nvPr>
        </p:nvSpPr>
        <p:spPr>
          <a:xfrm>
            <a:off x="457200" y="1882775"/>
            <a:ext cx="8229600" cy="4572000"/>
          </a:xfrm>
        </p:spPr>
        <p:txBody>
          <a:bodyPr/>
          <a:lstStyle/>
          <a:p>
            <a:r>
              <a:rPr lang="el-GR" smtClean="0"/>
              <a:t> Η φυματίωση είναι στενά συνδεδεμένη με τον υπερπληθυσμό και την </a:t>
            </a:r>
            <a:r>
              <a:rPr lang="el-GR" smtClean="0">
                <a:hlinkClick r:id="rId2" tooltip="Κακή διατροφή (δεν έχει γραφτεί ακόμα)"/>
              </a:rPr>
              <a:t>κακή διατροφή</a:t>
            </a:r>
            <a:r>
              <a:rPr lang="el-GR" smtClean="0"/>
              <a:t>. Αυτή η σύνδεση κάνει τη φυματίωση μία από τις κύριες </a:t>
            </a:r>
            <a:r>
              <a:rPr lang="el-GR" smtClean="0">
                <a:hlinkClick r:id="rId3" tooltip="Ασθένειες της φτώχειας (δεν έχει γραφτεί ακόμα)"/>
              </a:rPr>
              <a:t>ασθένειες της φτώχειας</a:t>
            </a:r>
            <a:r>
              <a:rPr lang="el-GR" smtClean="0"/>
              <a:t>. Οι </a:t>
            </a:r>
            <a:r>
              <a:rPr lang="el-GR" u="sng" smtClean="0">
                <a:solidFill>
                  <a:srgbClr val="00B0F0"/>
                </a:solidFill>
              </a:rPr>
              <a:t>χρόνιες πνευμονικές νόσοι</a:t>
            </a:r>
            <a:r>
              <a:rPr lang="el-GR" smtClean="0"/>
              <a:t> είναι ένας άλλος σημαντικός παράγοντας κινδύνου.</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8288"/>
            <a:ext cx="8229600" cy="1398587"/>
          </a:xfrm>
        </p:spPr>
        <p:txBody>
          <a:bodyPr/>
          <a:lstStyle/>
          <a:p>
            <a:pPr marL="484632" fontAlgn="auto">
              <a:spcAft>
                <a:spcPts val="0"/>
              </a:spcAft>
              <a:defRPr/>
            </a:pPr>
            <a:endParaRPr lang="el-GR" sz="7200" dirty="0">
              <a:solidFill>
                <a:schemeClr val="accent1">
                  <a:tint val="83000"/>
                  <a:satMod val="150000"/>
                </a:schemeClr>
              </a:solidFill>
            </a:endParaRPr>
          </a:p>
        </p:txBody>
      </p:sp>
      <p:sp>
        <p:nvSpPr>
          <p:cNvPr id="3" name="Content Placeholder 2"/>
          <p:cNvSpPr>
            <a:spLocks noGrp="1"/>
          </p:cNvSpPr>
          <p:nvPr>
            <p:ph idx="1"/>
          </p:nvPr>
        </p:nvSpPr>
        <p:spPr>
          <a:xfrm>
            <a:off x="457200" y="1882775"/>
            <a:ext cx="8229600" cy="4572000"/>
          </a:xfrm>
        </p:spPr>
        <p:txBody>
          <a:bodyPr>
            <a:normAutofit fontScale="85000" lnSpcReduction="20000"/>
          </a:bodyPr>
          <a:lstStyle/>
          <a:p>
            <a:pPr marL="448056" indent="-384048" fontAlgn="auto">
              <a:spcAft>
                <a:spcPts val="0"/>
              </a:spcAft>
              <a:buFont typeface="Wingdings 2"/>
              <a:buChar char=""/>
              <a:defRPr/>
            </a:pPr>
            <a:r>
              <a:rPr lang="el-GR" dirty="0" smtClean="0"/>
              <a:t>Ομάδες ανθρώπων αντιμετωπίζουν υψηλό κίνδυνο φυματικής λοίμωξης: οι άνθρωποι που κάνουν ενέσεις με παράνομα φάρμακα, οι κάτοικοι κι εργαζόμενοι σε μέρη όπου συγκεντρώνονται ευπαθείς άνθρωποι (για παράδειγμα, σε φυλακές και καταφύγια αστέγων), φτωχοί άνθρωποι που δεν έχουν επαρκή ιατρική φροντίδα, εθνολογικές μειονότητες υψηλού κινδύνου, παιδιά που έχουν στενή επαφή με ανθρώπους υψηλού κινδύνου, και οι φροντιστές στον τομέα παροχής υγειονομικής περίθαλψης που εξυπηρετούν αυτούς τους πελάτες.</a:t>
            </a:r>
            <a:r>
              <a:rPr lang="el-GR" baseline="30000" dirty="0" smtClean="0">
                <a:hlinkClick r:id="rId2"/>
              </a:rPr>
              <a:t>]</a:t>
            </a:r>
            <a:r>
              <a:rPr lang="el-GR" dirty="0" smtClean="0"/>
              <a:t> </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48</TotalTime>
  <Words>634</Words>
  <Application>Microsoft Office PowerPoint</Application>
  <PresentationFormat>On-screen Show (4:3)</PresentationFormat>
  <Paragraphs>15</Paragraphs>
  <Slides>11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Πρότυπο σχεδίασης</vt:lpstr>
      </vt:variant>
      <vt:variant>
        <vt:i4>8</vt:i4>
      </vt:variant>
      <vt:variant>
        <vt:lpstr>Τίτλοι διαφανειών</vt:lpstr>
      </vt:variant>
      <vt:variant>
        <vt:i4>11</vt:i4>
      </vt:variant>
    </vt:vector>
  </HeadingPairs>
  <TitlesOfParts>
    <vt:vector size="24" baseType="lpstr">
      <vt:lpstr>Century Gothic</vt:lpstr>
      <vt:lpstr>Arial</vt:lpstr>
      <vt:lpstr>Wingdings 2</vt:lpstr>
      <vt:lpstr>Verdana</vt:lpstr>
      <vt:lpstr>Calibri</vt:lpstr>
      <vt:lpstr>Verve</vt:lpstr>
      <vt:lpstr>Verve</vt:lpstr>
      <vt:lpstr>Verve</vt:lpstr>
      <vt:lpstr>Verve</vt:lpstr>
      <vt:lpstr>Verve</vt:lpstr>
      <vt:lpstr>Verve</vt:lpstr>
      <vt:lpstr>Verve</vt:lpstr>
      <vt:lpstr>Verve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ΦΥΜΑΤΙΩΣΗ</dc:title>
  <dc:creator>Διονυσία</dc:creator>
  <cp:lastModifiedBy>user</cp:lastModifiedBy>
  <cp:revision>6</cp:revision>
  <dcterms:created xsi:type="dcterms:W3CDTF">2014-11-09T15:16:43Z</dcterms:created>
  <dcterms:modified xsi:type="dcterms:W3CDTF">2014-11-29T17:19:04Z</dcterms:modified>
</cp:coreProperties>
</file>