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7" r:id="rId2"/>
    <p:sldId id="258" r:id="rId3"/>
    <p:sldId id="259" r:id="rId4"/>
    <p:sldId id="260" r:id="rId5"/>
    <p:sldId id="270" r:id="rId6"/>
    <p:sldId id="261" r:id="rId7"/>
    <p:sldId id="262" r:id="rId8"/>
    <p:sldId id="263" r:id="rId9"/>
    <p:sldId id="264" r:id="rId10"/>
    <p:sldId id="265" r:id="rId11"/>
    <p:sldId id="266" r:id="rId12"/>
    <p:sldId id="267" r:id="rId13"/>
    <p:sldId id="268" r:id="rId14"/>
    <p:sldId id="271"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30" autoAdjust="0"/>
  </p:normalViewPr>
  <p:slideViewPr>
    <p:cSldViewPr snapToGrid="0">
      <p:cViewPr varScale="1">
        <p:scale>
          <a:sx n="87" d="100"/>
          <a:sy n="87" d="100"/>
        </p:scale>
        <p:origin x="19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338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12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090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2666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759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235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5603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629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1594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302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069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213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506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0146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0458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527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0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11/8/2014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972562"/>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139" y="5005158"/>
            <a:ext cx="8534400" cy="1110427"/>
          </a:xfrm>
        </p:spPr>
        <p:txBody>
          <a:bodyPr>
            <a:normAutofit fontScale="90000"/>
          </a:bodyPr>
          <a:lstStyle/>
          <a:p>
            <a:pPr algn="ctr"/>
            <a:r>
              <a:rPr lang="el-GR" sz="8800" dirty="0" smtClean="0">
                <a:solidFill>
                  <a:srgbClr val="FF0000"/>
                </a:solidFill>
              </a:rPr>
              <a:t/>
            </a:r>
            <a:br>
              <a:rPr lang="el-GR" sz="8800" dirty="0" smtClean="0">
                <a:solidFill>
                  <a:srgbClr val="FF0000"/>
                </a:solidFill>
              </a:rPr>
            </a:br>
            <a:r>
              <a:rPr lang="el-GR" dirty="0">
                <a:solidFill>
                  <a:srgbClr val="FF0000"/>
                </a:solidFill>
              </a:rPr>
              <a:t/>
            </a:r>
            <a:br>
              <a:rPr lang="el-GR" dirty="0">
                <a:solidFill>
                  <a:srgbClr val="FF0000"/>
                </a:solidFill>
              </a:rPr>
            </a:br>
            <a:endParaRPr lang="en-US"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625" y="362925"/>
            <a:ext cx="8963949" cy="5609440"/>
          </a:xfrm>
        </p:spPr>
      </p:pic>
    </p:spTree>
    <p:extLst>
      <p:ext uri="{BB962C8B-B14F-4D97-AF65-F5344CB8AC3E}">
        <p14:creationId xmlns:p14="http://schemas.microsoft.com/office/powerpoint/2010/main" val="1656165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rgbClr val="FFC000"/>
                </a:solidFill>
              </a:rPr>
              <a:t>φαρμακευτικα σκευασματα</a:t>
            </a:r>
            <a:r>
              <a:rPr lang="el-GR" dirty="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564" y="180075"/>
            <a:ext cx="6960154" cy="4640102"/>
          </a:xfrm>
        </p:spPr>
      </p:pic>
    </p:spTree>
    <p:extLst>
      <p:ext uri="{BB962C8B-B14F-4D97-AF65-F5344CB8AC3E}">
        <p14:creationId xmlns:p14="http://schemas.microsoft.com/office/powerpoint/2010/main" val="2251799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1" y="121186"/>
            <a:ext cx="8534401" cy="1465243"/>
          </a:xfrm>
        </p:spPr>
        <p:txBody>
          <a:bodyPr/>
          <a:lstStyle/>
          <a:p>
            <a:pPr algn="ctr"/>
            <a:r>
              <a:rPr lang="el-GR" dirty="0" smtClean="0">
                <a:solidFill>
                  <a:srgbClr val="FFC000"/>
                </a:solidFill>
              </a:rPr>
              <a:t>Ηπατιτιδα απο αλκοολ</a:t>
            </a:r>
            <a:r>
              <a:rPr lang="el-GR" dirty="0"/>
              <a:t/>
            </a:r>
            <a:br>
              <a:rPr lang="el-GR" dirty="0"/>
            </a:br>
            <a:endParaRPr lang="en-US" dirty="0"/>
          </a:p>
        </p:txBody>
      </p:sp>
      <p:sp>
        <p:nvSpPr>
          <p:cNvPr id="5" name="Text Placeholder 4"/>
          <p:cNvSpPr>
            <a:spLocks noGrp="1"/>
          </p:cNvSpPr>
          <p:nvPr>
            <p:ph type="body" idx="1"/>
          </p:nvPr>
        </p:nvSpPr>
        <p:spPr>
          <a:xfrm>
            <a:off x="684213" y="1872867"/>
            <a:ext cx="8534400" cy="4121533"/>
          </a:xfrm>
        </p:spPr>
        <p:txBody>
          <a:bodyPr/>
          <a:lstStyle/>
          <a:p>
            <a:pPr marL="342900" indent="-342900">
              <a:buFont typeface="Wingdings" panose="05000000000000000000" pitchFamily="2" charset="2"/>
              <a:buChar char="Ø"/>
            </a:pPr>
            <a:r>
              <a:rPr lang="el-GR" sz="2100" dirty="0">
                <a:solidFill>
                  <a:srgbClr val="FF0000"/>
                </a:solidFill>
              </a:rPr>
              <a:t>Η ηπατίτιδα αυτή συνήθως εκδηλώνεται ύστερα από μια σχετικά μακρά περίοδο κατάχρησης οινοπνευματωδών ποτών και τα συμπτώματά της ποικίλουν: ο ασθενής νιώθει αδιαθεσία, μπορεί να διογκώνεται το συκώτι του και να παρουσιάζει κατακράτηση υγρών (ασκήτης) ή και σε σοβαρή επιδείνωση να παρουσιάσει ξαφνικά ίκτερο και βαρεία </a:t>
            </a:r>
            <a:r>
              <a:rPr lang="el-GR" sz="2100">
                <a:solidFill>
                  <a:srgbClr val="FF0000"/>
                </a:solidFill>
              </a:rPr>
              <a:t>ηπατική </a:t>
            </a:r>
            <a:r>
              <a:rPr lang="el-GR" sz="2100" smtClean="0">
                <a:solidFill>
                  <a:srgbClr val="FF0000"/>
                </a:solidFill>
              </a:rPr>
              <a:t>ανεπάρκεια.</a:t>
            </a:r>
            <a:endParaRPr lang="en-US" dirty="0"/>
          </a:p>
        </p:txBody>
      </p:sp>
    </p:spTree>
    <p:extLst>
      <p:ext uri="{BB962C8B-B14F-4D97-AF65-F5344CB8AC3E}">
        <p14:creationId xmlns:p14="http://schemas.microsoft.com/office/powerpoint/2010/main" val="1784802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480" y="265935"/>
            <a:ext cx="8534401" cy="791684"/>
          </a:xfrm>
        </p:spPr>
        <p:txBody>
          <a:bodyPr>
            <a:normAutofit/>
          </a:bodyPr>
          <a:lstStyle/>
          <a:p>
            <a:pPr algn="ctr"/>
            <a:r>
              <a:rPr lang="el-GR" sz="4400" dirty="0" smtClean="0">
                <a:solidFill>
                  <a:srgbClr val="FFC000"/>
                </a:solidFill>
              </a:rPr>
              <a:t>Διαγνωση</a:t>
            </a:r>
            <a:endParaRPr lang="el-GR" sz="4400" dirty="0">
              <a:solidFill>
                <a:srgbClr val="FFC000"/>
              </a:solidFill>
            </a:endParaRPr>
          </a:p>
        </p:txBody>
      </p:sp>
      <p:sp>
        <p:nvSpPr>
          <p:cNvPr id="3" name="Text Placeholder 2"/>
          <p:cNvSpPr>
            <a:spLocks noGrp="1"/>
          </p:cNvSpPr>
          <p:nvPr>
            <p:ph type="body" idx="1"/>
          </p:nvPr>
        </p:nvSpPr>
        <p:spPr>
          <a:xfrm>
            <a:off x="684213" y="1399142"/>
            <a:ext cx="8534400" cy="4595258"/>
          </a:xfrm>
        </p:spPr>
        <p:txBody>
          <a:bodyPr>
            <a:normAutofit fontScale="92500" lnSpcReduction="10000"/>
          </a:bodyPr>
          <a:lstStyle/>
          <a:p>
            <a:pPr marL="342900" indent="-342900">
              <a:buFont typeface="Wingdings" panose="05000000000000000000" pitchFamily="2" charset="2"/>
              <a:buChar char="Ø"/>
            </a:pPr>
            <a:r>
              <a:rPr lang="el-GR" sz="2300" dirty="0">
                <a:solidFill>
                  <a:srgbClr val="FF0000"/>
                </a:solidFill>
              </a:rPr>
              <a:t>Ο καλύτερος τρόπος να </a:t>
            </a:r>
            <a:r>
              <a:rPr lang="el-GR" sz="2300" dirty="0" smtClean="0">
                <a:solidFill>
                  <a:srgbClr val="FF0000"/>
                </a:solidFill>
              </a:rPr>
              <a:t>μάθουμε αν </a:t>
            </a:r>
            <a:r>
              <a:rPr lang="el-GR" sz="2300" dirty="0">
                <a:solidFill>
                  <a:srgbClr val="FF0000"/>
                </a:solidFill>
              </a:rPr>
              <a:t>έχουμε προσβληθεί από </a:t>
            </a:r>
            <a:r>
              <a:rPr lang="el-GR" sz="2300" dirty="0" smtClean="0">
                <a:solidFill>
                  <a:srgbClr val="FF0000"/>
                </a:solidFill>
              </a:rPr>
              <a:t>ηπατίτιδα είναι </a:t>
            </a:r>
            <a:r>
              <a:rPr lang="el-GR" sz="2300" dirty="0">
                <a:solidFill>
                  <a:srgbClr val="FF0000"/>
                </a:solidFill>
              </a:rPr>
              <a:t>να κάνουμε ειδικές </a:t>
            </a:r>
            <a:r>
              <a:rPr lang="el-GR" sz="2300" dirty="0" smtClean="0">
                <a:solidFill>
                  <a:srgbClr val="FF0000"/>
                </a:solidFill>
              </a:rPr>
              <a:t>εξετάσεις  αίματος </a:t>
            </a:r>
            <a:r>
              <a:rPr lang="el-GR" sz="2300" dirty="0">
                <a:solidFill>
                  <a:srgbClr val="FF0000"/>
                </a:solidFill>
              </a:rPr>
              <a:t>είτε ιδιωτικά, είτε σε νοσοκομείο. Ανιχνεύονται στο αίμα αντισώματα κατά του ιού καθώς και πρωτεΐνες του. Γίνεται μια απλή αιμοληψία και τα αποτελέσματα βγαίνουν σε περίπου μία εβδομάδα. </a:t>
            </a:r>
            <a:r>
              <a:rPr lang="el-GR" sz="2300" i="1" dirty="0" smtClean="0">
                <a:solidFill>
                  <a:srgbClr val="FFFF00"/>
                </a:solidFill>
              </a:rPr>
              <a:t>Προσοχή</a:t>
            </a:r>
            <a:r>
              <a:rPr lang="el-GR" sz="2300" i="1" dirty="0">
                <a:solidFill>
                  <a:srgbClr val="FFFF00"/>
                </a:solidFill>
              </a:rPr>
              <a:t>:</a:t>
            </a:r>
            <a:r>
              <a:rPr lang="el-GR" sz="2300" i="1" dirty="0" smtClean="0">
                <a:solidFill>
                  <a:srgbClr val="FFFF00"/>
                </a:solidFill>
              </a:rPr>
              <a:t> </a:t>
            </a:r>
            <a:r>
              <a:rPr lang="el-GR" sz="2300" i="1" dirty="0">
                <a:solidFill>
                  <a:srgbClr val="FFFF00"/>
                </a:solidFill>
              </a:rPr>
              <a:t>η απλή «γενική αίματος» δεν είναι αρκετή για να μάθουμε αν έχουμε προσβληθεί </a:t>
            </a:r>
            <a:r>
              <a:rPr lang="el-GR" sz="2300" i="1" dirty="0" smtClean="0">
                <a:solidFill>
                  <a:srgbClr val="FFFF00"/>
                </a:solidFill>
              </a:rPr>
              <a:t>από ηπατίτιδα.</a:t>
            </a:r>
            <a:endParaRPr lang="el-GR" sz="2300" dirty="0" smtClean="0">
              <a:solidFill>
                <a:srgbClr val="FFFF00"/>
              </a:solidFill>
            </a:endParaRPr>
          </a:p>
          <a:p>
            <a:pPr marL="342900" indent="-342900">
              <a:buFont typeface="Wingdings" panose="05000000000000000000" pitchFamily="2" charset="2"/>
              <a:buChar char="Ø"/>
            </a:pPr>
            <a:r>
              <a:rPr lang="el-GR" sz="2300" dirty="0">
                <a:solidFill>
                  <a:srgbClr val="FF0000"/>
                </a:solidFill>
              </a:rPr>
              <a:t>Όλοι </a:t>
            </a:r>
            <a:r>
              <a:rPr lang="el-GR" sz="2300" dirty="0" smtClean="0">
                <a:solidFill>
                  <a:srgbClr val="FF0000"/>
                </a:solidFill>
              </a:rPr>
              <a:t>όσοι έχουν σεξουαλική επαφή,</a:t>
            </a:r>
            <a:r>
              <a:rPr lang="el-GR" sz="2300" dirty="0">
                <a:solidFill>
                  <a:srgbClr val="FF0000"/>
                </a:solidFill>
              </a:rPr>
              <a:t>  πρέπει να </a:t>
            </a:r>
            <a:r>
              <a:rPr lang="el-GR" sz="2300" dirty="0" smtClean="0">
                <a:solidFill>
                  <a:srgbClr val="FF0000"/>
                </a:solidFill>
              </a:rPr>
              <a:t>κάνουν </a:t>
            </a:r>
            <a:r>
              <a:rPr lang="el-GR" sz="2300" dirty="0">
                <a:solidFill>
                  <a:srgbClr val="FF0000"/>
                </a:solidFill>
              </a:rPr>
              <a:t>την </a:t>
            </a:r>
            <a:r>
              <a:rPr lang="el-GR" sz="2300" dirty="0" smtClean="0">
                <a:solidFill>
                  <a:srgbClr val="FF0000"/>
                </a:solidFill>
              </a:rPr>
              <a:t>εξέταση προληπτικά</a:t>
            </a:r>
            <a:r>
              <a:rPr lang="el-GR" sz="2300" dirty="0">
                <a:solidFill>
                  <a:srgbClr val="FF0000"/>
                </a:solidFill>
              </a:rPr>
              <a:t>. Αν </a:t>
            </a:r>
            <a:r>
              <a:rPr lang="el-GR" sz="2300" dirty="0" smtClean="0">
                <a:solidFill>
                  <a:srgbClr val="FF0000"/>
                </a:solidFill>
              </a:rPr>
              <a:t>έχουν </a:t>
            </a:r>
            <a:r>
              <a:rPr lang="el-GR" sz="2300" dirty="0">
                <a:solidFill>
                  <a:srgbClr val="FF0000"/>
                </a:solidFill>
              </a:rPr>
              <a:t>προσβληθεί, είναι πολύ σημαντικό να το </a:t>
            </a:r>
            <a:r>
              <a:rPr lang="el-GR" sz="2300" dirty="0" smtClean="0">
                <a:solidFill>
                  <a:srgbClr val="FF0000"/>
                </a:solidFill>
              </a:rPr>
              <a:t>μάθουν </a:t>
            </a:r>
            <a:r>
              <a:rPr lang="el-GR" sz="2300" dirty="0">
                <a:solidFill>
                  <a:srgbClr val="FF0000"/>
                </a:solidFill>
              </a:rPr>
              <a:t>νωρίς, πριν προχωρήσει η αρρώστια και προκαλέσει σοβαρή ζημιά</a:t>
            </a:r>
            <a:r>
              <a:rPr lang="el-GR" sz="2300" dirty="0" smtClean="0">
                <a:solidFill>
                  <a:srgbClr val="FF0000"/>
                </a:solidFill>
              </a:rPr>
              <a:t>.</a:t>
            </a:r>
            <a:r>
              <a:rPr lang="el-GR" sz="2300" i="1" dirty="0"/>
              <a:t> </a:t>
            </a:r>
            <a:r>
              <a:rPr lang="el-GR" sz="2300" i="1" dirty="0">
                <a:solidFill>
                  <a:srgbClr val="FFFF00"/>
                </a:solidFill>
              </a:rPr>
              <a:t>Προσοχή! </a:t>
            </a:r>
            <a:r>
              <a:rPr lang="el-GR" sz="2300" dirty="0">
                <a:solidFill>
                  <a:srgbClr val="FFFF00"/>
                </a:solidFill>
              </a:rPr>
              <a:t>Μια αρνητική εξέταση σήμερα δεν σημαίνει δεν θα κολλήσουμε στο μέλλον. Αν </a:t>
            </a:r>
            <a:r>
              <a:rPr lang="el-GR" sz="2300" dirty="0" smtClean="0">
                <a:solidFill>
                  <a:srgbClr val="FFFF00"/>
                </a:solidFill>
              </a:rPr>
              <a:t>έχουμε σεξουαλική επαφή, </a:t>
            </a:r>
            <a:r>
              <a:rPr lang="el-GR" sz="2300" dirty="0">
                <a:solidFill>
                  <a:srgbClr val="FFFF00"/>
                </a:solidFill>
              </a:rPr>
              <a:t>είναι καλό να κάνουμε εξέταση για ηπατίτιδα μια φορά το </a:t>
            </a:r>
            <a:r>
              <a:rPr lang="el-GR" sz="2300" dirty="0" smtClean="0">
                <a:solidFill>
                  <a:srgbClr val="FFFF00"/>
                </a:solidFill>
              </a:rPr>
              <a:t>χρόνο.</a:t>
            </a:r>
            <a:endParaRPr lang="en-US" sz="2300" dirty="0">
              <a:solidFill>
                <a:srgbClr val="FFFF00"/>
              </a:solidFill>
            </a:endParaRPr>
          </a:p>
        </p:txBody>
      </p:sp>
    </p:spTree>
    <p:extLst>
      <p:ext uri="{BB962C8B-B14F-4D97-AF65-F5344CB8AC3E}">
        <p14:creationId xmlns:p14="http://schemas.microsoft.com/office/powerpoint/2010/main" val="2413775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66884"/>
          </a:xfrm>
        </p:spPr>
      </p:pic>
    </p:spTree>
    <p:extLst>
      <p:ext uri="{BB962C8B-B14F-4D97-AF65-F5344CB8AC3E}">
        <p14:creationId xmlns:p14="http://schemas.microsoft.com/office/powerpoint/2010/main" val="8538584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rgbClr val="FFFF00"/>
                </a:solidFill>
              </a:rPr>
              <a:t/>
            </a:r>
            <a:br>
              <a:rPr lang="el-GR" dirty="0" smtClean="0">
                <a:solidFill>
                  <a:srgbClr val="FFFF00"/>
                </a:solidFill>
              </a:rPr>
            </a:br>
            <a:r>
              <a:rPr lang="el-GR" dirty="0" smtClean="0">
                <a:solidFill>
                  <a:srgbClr val="FFFF00"/>
                </a:solidFill>
              </a:rPr>
              <a:t>Οι κυριοτερεσ μορφεσ ηπατιτιδασ </a:t>
            </a:r>
            <a:endParaRPr lang="en-US" dirty="0">
              <a:solidFill>
                <a:srgbClr val="FFFF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828" y="209320"/>
            <a:ext cx="6552826" cy="4448061"/>
          </a:xfrm>
        </p:spPr>
      </p:pic>
    </p:spTree>
    <p:extLst>
      <p:ext uri="{BB962C8B-B14F-4D97-AF65-F5344CB8AC3E}">
        <p14:creationId xmlns:p14="http://schemas.microsoft.com/office/powerpoint/2010/main" val="4594592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286440"/>
            <a:ext cx="8534400" cy="5707960"/>
          </a:xfrm>
        </p:spPr>
        <p:txBody>
          <a:bodyPr>
            <a:normAutofit/>
          </a:bodyPr>
          <a:lstStyle/>
          <a:p>
            <a:r>
              <a:rPr lang="el-GR" dirty="0" smtClean="0">
                <a:solidFill>
                  <a:srgbClr val="7030A0"/>
                </a:solidFill>
              </a:rPr>
              <a:t>Σας ΕΥΧΑΡΙΣΤΟΥΜΕ ΠΟΛΥ ΠΟΥ Μας ΠΑΡΑΚΟΛΟΥΘΗΣΑΤΕ ΚΑΙ ΕΛΠΙΖΟΥΜΕ ΝΑ ΜΑΘΑΤΕ ΚΑΤΙ ΣΧΕΤΙΚΑ ΓΙΑ ΤΟ ΤΙ ΕΙΝΑΙ Η ΗΠΑΤΙΤΙΔΑ.</a:t>
            </a:r>
            <a:br>
              <a:rPr lang="el-GR" dirty="0" smtClean="0">
                <a:solidFill>
                  <a:srgbClr val="7030A0"/>
                </a:solidFill>
              </a:rPr>
            </a:br>
            <a:r>
              <a:rPr lang="el-GR" dirty="0">
                <a:solidFill>
                  <a:srgbClr val="7030A0"/>
                </a:solidFill>
              </a:rPr>
              <a:t/>
            </a:r>
            <a:br>
              <a:rPr lang="el-GR" dirty="0">
                <a:solidFill>
                  <a:srgbClr val="7030A0"/>
                </a:solidFill>
              </a:rPr>
            </a:br>
            <a:r>
              <a:rPr lang="el-GR" dirty="0" smtClean="0">
                <a:solidFill>
                  <a:srgbClr val="7030A0"/>
                </a:solidFill>
              </a:rPr>
              <a:t>ΕΡΓΑΣΙΑ: Γ’4</a:t>
            </a:r>
            <a:br>
              <a:rPr lang="el-GR" dirty="0" smtClean="0">
                <a:solidFill>
                  <a:srgbClr val="7030A0"/>
                </a:solidFill>
              </a:rPr>
            </a:br>
            <a:r>
              <a:rPr lang="el-GR" dirty="0" smtClean="0">
                <a:solidFill>
                  <a:srgbClr val="7030A0"/>
                </a:solidFill>
              </a:rPr>
              <a:t>ΒΑΣΙΑ ΛΑΦΟΓΙΑΝΝΗ</a:t>
            </a:r>
            <a:br>
              <a:rPr lang="el-GR" dirty="0" smtClean="0">
                <a:solidFill>
                  <a:srgbClr val="7030A0"/>
                </a:solidFill>
              </a:rPr>
            </a:br>
            <a:r>
              <a:rPr lang="el-GR" dirty="0" smtClean="0">
                <a:solidFill>
                  <a:srgbClr val="7030A0"/>
                </a:solidFill>
              </a:rPr>
              <a:t>ΚΩΝΣΤΑΝΤΙΝΑ ΚΟΥΚΛΗ</a:t>
            </a:r>
            <a:endParaRPr lang="en-US" dirty="0">
              <a:solidFill>
                <a:srgbClr val="7030A0"/>
              </a:solidFill>
            </a:endParaRPr>
          </a:p>
        </p:txBody>
      </p:sp>
    </p:spTree>
    <p:extLst>
      <p:ext uri="{BB962C8B-B14F-4D97-AF65-F5344CB8AC3E}">
        <p14:creationId xmlns:p14="http://schemas.microsoft.com/office/powerpoint/2010/main" val="3088729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42769"/>
            <a:ext cx="8001000" cy="938605"/>
          </a:xfrm>
        </p:spPr>
        <p:txBody>
          <a:bodyPr>
            <a:normAutofit/>
          </a:bodyPr>
          <a:lstStyle/>
          <a:p>
            <a:pPr algn="ctr"/>
            <a:r>
              <a:rPr lang="el-GR" sz="4400" i="1" dirty="0" smtClean="0">
                <a:solidFill>
                  <a:srgbClr val="FFC000"/>
                </a:solidFill>
              </a:rPr>
              <a:t>ΤΙ ΕΙΝΑΙ Η ΗΠΑΤΙΤΙΔΑ;</a:t>
            </a:r>
            <a:endParaRPr lang="en-US" sz="4400" i="1" dirty="0">
              <a:solidFill>
                <a:srgbClr val="FFC000"/>
              </a:solidFill>
            </a:endParaRPr>
          </a:p>
        </p:txBody>
      </p:sp>
      <p:sp>
        <p:nvSpPr>
          <p:cNvPr id="3" name="Subtitle 2"/>
          <p:cNvSpPr>
            <a:spLocks noGrp="1"/>
          </p:cNvSpPr>
          <p:nvPr>
            <p:ph type="subTitle" idx="1"/>
          </p:nvPr>
        </p:nvSpPr>
        <p:spPr>
          <a:xfrm>
            <a:off x="684212" y="2054712"/>
            <a:ext cx="6400800" cy="4206240"/>
          </a:xfrm>
        </p:spPr>
        <p:txBody>
          <a:bodyPr>
            <a:normAutofit lnSpcReduction="10000"/>
          </a:bodyPr>
          <a:lstStyle/>
          <a:p>
            <a:pPr marL="342900" indent="-342900">
              <a:buFont typeface="Wingdings" panose="05000000000000000000" pitchFamily="2" charset="2"/>
              <a:buChar char="Ø"/>
            </a:pPr>
            <a:r>
              <a:rPr lang="el-GR" dirty="0">
                <a:solidFill>
                  <a:srgbClr val="FF0000"/>
                </a:solidFill>
              </a:rPr>
              <a:t>H </a:t>
            </a:r>
            <a:r>
              <a:rPr lang="el-GR" b="1" dirty="0">
                <a:solidFill>
                  <a:srgbClr val="FF0000"/>
                </a:solidFill>
              </a:rPr>
              <a:t>ηπατίτιδα</a:t>
            </a:r>
            <a:r>
              <a:rPr lang="el-GR" dirty="0">
                <a:solidFill>
                  <a:srgbClr val="FF0000"/>
                </a:solidFill>
              </a:rPr>
              <a:t> είναι ένας γενικός όρος για ασθένειες που οφείλονται σε φλεγμονή του ήπατος από διάφορες </a:t>
            </a:r>
            <a:r>
              <a:rPr lang="el-GR" dirty="0" smtClean="0">
                <a:solidFill>
                  <a:srgbClr val="FF0000"/>
                </a:solidFill>
              </a:rPr>
              <a:t>αιτιολογίες.</a:t>
            </a:r>
          </a:p>
          <a:p>
            <a:pPr marL="342900" indent="-342900">
              <a:buFont typeface="Wingdings" panose="05000000000000000000" pitchFamily="2" charset="2"/>
              <a:buChar char="Ø"/>
            </a:pPr>
            <a:r>
              <a:rPr lang="el-GR" dirty="0">
                <a:solidFill>
                  <a:srgbClr val="FF0000"/>
                </a:solidFill>
              </a:rPr>
              <a:t>Η</a:t>
            </a:r>
            <a:r>
              <a:rPr lang="el-GR" dirty="0" smtClean="0">
                <a:solidFill>
                  <a:srgbClr val="FF0000"/>
                </a:solidFill>
              </a:rPr>
              <a:t> </a:t>
            </a:r>
            <a:r>
              <a:rPr lang="el-GR" dirty="0">
                <a:solidFill>
                  <a:srgbClr val="FF0000"/>
                </a:solidFill>
              </a:rPr>
              <a:t>λέξη προέρχεται από την αρχαία ελληνική λέξη </a:t>
            </a:r>
            <a:r>
              <a:rPr lang="el-GR" b="1" dirty="0" smtClean="0">
                <a:solidFill>
                  <a:srgbClr val="FF0000"/>
                </a:solidFill>
              </a:rPr>
              <a:t>ήπαρ</a:t>
            </a:r>
            <a:r>
              <a:rPr lang="el-GR" dirty="0">
                <a:solidFill>
                  <a:srgbClr val="FF0000"/>
                </a:solidFill>
              </a:rPr>
              <a:t> (γεν. </a:t>
            </a:r>
            <a:r>
              <a:rPr lang="el-GR" i="1" dirty="0">
                <a:solidFill>
                  <a:srgbClr val="FF0000"/>
                </a:solidFill>
              </a:rPr>
              <a:t>ήπατος</a:t>
            </a:r>
            <a:r>
              <a:rPr lang="el-GR" dirty="0">
                <a:solidFill>
                  <a:srgbClr val="FF0000"/>
                </a:solidFill>
              </a:rPr>
              <a:t>) που σημαίνει </a:t>
            </a:r>
            <a:r>
              <a:rPr lang="el-GR" dirty="0" smtClean="0">
                <a:solidFill>
                  <a:srgbClr val="FF0000"/>
                </a:solidFill>
              </a:rPr>
              <a:t>συκώτι</a:t>
            </a:r>
            <a:r>
              <a:rPr lang="el-GR" dirty="0">
                <a:solidFill>
                  <a:srgbClr val="FF0000"/>
                </a:solidFill>
              </a:rPr>
              <a:t> και από την κατάληξη </a:t>
            </a:r>
            <a:r>
              <a:rPr lang="el-GR" b="1" dirty="0">
                <a:solidFill>
                  <a:srgbClr val="FF0000"/>
                </a:solidFill>
              </a:rPr>
              <a:t>-ίτις</a:t>
            </a:r>
            <a:r>
              <a:rPr lang="el-GR" dirty="0">
                <a:solidFill>
                  <a:srgbClr val="FF0000"/>
                </a:solidFill>
              </a:rPr>
              <a:t> που </a:t>
            </a:r>
            <a:r>
              <a:rPr lang="el-GR" dirty="0" smtClean="0">
                <a:solidFill>
                  <a:srgbClr val="FF0000"/>
                </a:solidFill>
              </a:rPr>
              <a:t>δηλώνει </a:t>
            </a:r>
            <a:r>
              <a:rPr lang="el-GR" dirty="0">
                <a:solidFill>
                  <a:srgbClr val="FF0000"/>
                </a:solidFill>
              </a:rPr>
              <a:t>τη φλεγμονή του </a:t>
            </a:r>
            <a:r>
              <a:rPr lang="el-GR" dirty="0" smtClean="0">
                <a:solidFill>
                  <a:srgbClr val="FF0000"/>
                </a:solidFill>
              </a:rPr>
              <a:t>οργάνου.</a:t>
            </a:r>
          </a:p>
          <a:p>
            <a:pPr marL="342900" indent="-342900">
              <a:buFont typeface="Wingdings" panose="05000000000000000000" pitchFamily="2" charset="2"/>
              <a:buChar char="Ø"/>
            </a:pPr>
            <a:r>
              <a:rPr lang="el-GR" dirty="0"/>
              <a:t> </a:t>
            </a:r>
            <a:r>
              <a:rPr lang="el-GR" dirty="0">
                <a:solidFill>
                  <a:srgbClr val="FF0000"/>
                </a:solidFill>
              </a:rPr>
              <a:t>Η ηπατίτιδα διαχωρίζεται συνήθως σε </a:t>
            </a:r>
            <a:r>
              <a:rPr lang="el-GR" b="1" dirty="0">
                <a:solidFill>
                  <a:srgbClr val="FF0000"/>
                </a:solidFill>
              </a:rPr>
              <a:t>οξεία</a:t>
            </a:r>
            <a:r>
              <a:rPr lang="el-GR" dirty="0">
                <a:solidFill>
                  <a:srgbClr val="FF0000"/>
                </a:solidFill>
              </a:rPr>
              <a:t> και </a:t>
            </a:r>
            <a:r>
              <a:rPr lang="el-GR" b="1" dirty="0">
                <a:solidFill>
                  <a:srgbClr val="FF0000"/>
                </a:solidFill>
              </a:rPr>
              <a:t>χρόνια</a:t>
            </a:r>
            <a:r>
              <a:rPr lang="el-GR" dirty="0">
                <a:solidFill>
                  <a:srgbClr val="FF0000"/>
                </a:solidFill>
              </a:rPr>
              <a:t> και τις περισσότερες φορές οφείλεται σε ιούς που προσβάλλουν ειδικά το συκώτι προκαλώντας αντίστοιχους τύπους </a:t>
            </a:r>
            <a:r>
              <a:rPr lang="el-GR" dirty="0" smtClean="0">
                <a:solidFill>
                  <a:srgbClr val="FF0000"/>
                </a:solidFill>
              </a:rPr>
              <a:t>ηπατίτιδας.</a:t>
            </a:r>
            <a:endParaRPr lang="en-US" dirty="0">
              <a:solidFill>
                <a:srgbClr val="FF0000"/>
              </a:solidFill>
            </a:endParaRPr>
          </a:p>
        </p:txBody>
      </p:sp>
    </p:spTree>
    <p:extLst>
      <p:ext uri="{BB962C8B-B14F-4D97-AF65-F5344CB8AC3E}">
        <p14:creationId xmlns:p14="http://schemas.microsoft.com/office/powerpoint/2010/main" val="636881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278175"/>
            <a:ext cx="9429272" cy="1826047"/>
          </a:xfrm>
        </p:spPr>
        <p:txBody>
          <a:bodyPr>
            <a:normAutofit/>
          </a:bodyPr>
          <a:lstStyle/>
          <a:p>
            <a:pPr algn="ctr"/>
            <a:r>
              <a:rPr lang="el-GR" dirty="0"/>
              <a:t/>
            </a:r>
            <a:br>
              <a:rPr lang="el-GR" dirty="0"/>
            </a:br>
            <a:endParaRPr lang="en-US" dirty="0"/>
          </a:p>
        </p:txBody>
      </p:sp>
      <p:sp>
        <p:nvSpPr>
          <p:cNvPr id="3" name="Subtitle 2"/>
          <p:cNvSpPr>
            <a:spLocks noGrp="1"/>
          </p:cNvSpPr>
          <p:nvPr>
            <p:ph type="subTitle" idx="1"/>
          </p:nvPr>
        </p:nvSpPr>
        <p:spPr>
          <a:xfrm>
            <a:off x="684211" y="278175"/>
            <a:ext cx="8856395" cy="6166692"/>
          </a:xfrm>
        </p:spPr>
        <p:txBody>
          <a:bodyPr>
            <a:normAutofit/>
          </a:bodyPr>
          <a:lstStyle/>
          <a:p>
            <a:pPr algn="ctr"/>
            <a:r>
              <a:rPr lang="el-GR" sz="4400" i="1" dirty="0" smtClean="0">
                <a:solidFill>
                  <a:srgbClr val="FFC000"/>
                </a:solidFill>
              </a:rPr>
              <a:t>ΟΞΕΙΑ ΗΠΑΤΙΤΙΔΑ</a:t>
            </a:r>
          </a:p>
          <a:p>
            <a:pPr marL="342900" indent="-342900">
              <a:buFont typeface="Wingdings" panose="05000000000000000000" pitchFamily="2" charset="2"/>
              <a:buChar char="Ø"/>
            </a:pPr>
            <a:r>
              <a:rPr lang="el-GR" dirty="0" smtClean="0">
                <a:solidFill>
                  <a:srgbClr val="FF0000"/>
                </a:solidFill>
              </a:rPr>
              <a:t>Η </a:t>
            </a:r>
            <a:r>
              <a:rPr lang="el-GR" dirty="0">
                <a:solidFill>
                  <a:srgbClr val="FF0000"/>
                </a:solidFill>
              </a:rPr>
              <a:t>οξεία ηπατίτιδα αναπτύσσεται λίγες εβδομάδες έως μήνες μετά την είσοδο κάποιου ιού της ηπατίτιδας στο ανθρώπινο σώμα. Οξεια ηπατιτιδα προκαλούν όλοι οι ιοί </a:t>
            </a:r>
            <a:r>
              <a:rPr lang="el-GR" dirty="0" smtClean="0">
                <a:solidFill>
                  <a:srgbClr val="FF0000"/>
                </a:solidFill>
              </a:rPr>
              <a:t>ηπατίτιδας.</a:t>
            </a:r>
          </a:p>
          <a:p>
            <a:pPr marL="342900" indent="-342900">
              <a:buFont typeface="Wingdings" panose="05000000000000000000" pitchFamily="2" charset="2"/>
              <a:buChar char="Ø"/>
            </a:pPr>
            <a:endParaRPr lang="el-GR" dirty="0">
              <a:solidFill>
                <a:srgbClr val="FF0000"/>
              </a:solidFill>
            </a:endParaRPr>
          </a:p>
          <a:p>
            <a:pPr algn="ctr"/>
            <a:r>
              <a:rPr lang="el-GR" sz="4400" i="1" dirty="0" smtClean="0">
                <a:solidFill>
                  <a:srgbClr val="FFC000"/>
                </a:solidFill>
              </a:rPr>
              <a:t>ΧΡΟΝΙΑ ΗΠΑΤΙΤΙΔΑ</a:t>
            </a:r>
          </a:p>
          <a:p>
            <a:pPr marL="342900" indent="-342900">
              <a:buFont typeface="Wingdings" panose="05000000000000000000" pitchFamily="2" charset="2"/>
              <a:buChar char="Ø"/>
            </a:pPr>
            <a:r>
              <a:rPr lang="el-GR" dirty="0" smtClean="0">
                <a:solidFill>
                  <a:srgbClr val="FF0000"/>
                </a:solidFill>
              </a:rPr>
              <a:t>Η χρόνια ηπατίτιδα είναι </a:t>
            </a:r>
            <a:r>
              <a:rPr lang="el-GR" dirty="0">
                <a:solidFill>
                  <a:srgbClr val="FF0000"/>
                </a:solidFill>
              </a:rPr>
              <a:t>όταν διαρκεί περισσότερο από ένα </a:t>
            </a:r>
            <a:r>
              <a:rPr lang="el-GR" dirty="0" smtClean="0">
                <a:solidFill>
                  <a:srgbClr val="FF0000"/>
                </a:solidFill>
              </a:rPr>
              <a:t>εξάμηνο. </a:t>
            </a:r>
            <a:r>
              <a:rPr lang="el-GR" dirty="0">
                <a:solidFill>
                  <a:srgbClr val="FF0000"/>
                </a:solidFill>
              </a:rPr>
              <a:t>Πολύ συχνά μάλιστα δεν υπάρχουν συμπτώματα ή εκδηλώνονται μετά από χρόνια ή και </a:t>
            </a:r>
            <a:r>
              <a:rPr lang="el-GR" dirty="0" smtClean="0">
                <a:solidFill>
                  <a:srgbClr val="FF0000"/>
                </a:solidFill>
              </a:rPr>
              <a:t>δεκαετίες.</a:t>
            </a:r>
            <a:endParaRPr lang="en-US" dirty="0">
              <a:solidFill>
                <a:srgbClr val="FF0000"/>
              </a:solidFill>
            </a:endParaRPr>
          </a:p>
        </p:txBody>
      </p:sp>
    </p:spTree>
    <p:extLst>
      <p:ext uri="{BB962C8B-B14F-4D97-AF65-F5344CB8AC3E}">
        <p14:creationId xmlns:p14="http://schemas.microsoft.com/office/powerpoint/2010/main" val="3213209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819" y="906138"/>
            <a:ext cx="8001000" cy="1264186"/>
          </a:xfrm>
        </p:spPr>
        <p:txBody>
          <a:bodyPr>
            <a:normAutofit fontScale="90000"/>
          </a:bodyPr>
          <a:lstStyle/>
          <a:p>
            <a:pPr algn="ctr"/>
            <a:r>
              <a:rPr lang="el-GR" sz="4400" i="1" dirty="0" smtClean="0">
                <a:solidFill>
                  <a:srgbClr val="FFC000"/>
                </a:solidFill>
              </a:rPr>
              <a:t>Αιτια ηπατιτιδας</a:t>
            </a:r>
            <a:r>
              <a:rPr lang="el-GR" dirty="0"/>
              <a:t/>
            </a:r>
            <a:br>
              <a:rPr lang="el-GR" dirty="0"/>
            </a:br>
            <a:endParaRPr lang="en-US" dirty="0"/>
          </a:p>
        </p:txBody>
      </p:sp>
      <p:sp>
        <p:nvSpPr>
          <p:cNvPr id="3" name="Subtitle 2"/>
          <p:cNvSpPr>
            <a:spLocks noGrp="1"/>
          </p:cNvSpPr>
          <p:nvPr>
            <p:ph type="subTitle" idx="1"/>
          </p:nvPr>
        </p:nvSpPr>
        <p:spPr>
          <a:xfrm>
            <a:off x="684212" y="1718631"/>
            <a:ext cx="10409774" cy="4671152"/>
          </a:xfrm>
        </p:spPr>
        <p:txBody>
          <a:bodyPr/>
          <a:lstStyle/>
          <a:p>
            <a:pPr marL="342900" indent="-342900">
              <a:buFont typeface="Wingdings" panose="05000000000000000000" pitchFamily="2" charset="2"/>
              <a:buChar char="Ø"/>
            </a:pPr>
            <a:r>
              <a:rPr lang="el-GR" dirty="0">
                <a:solidFill>
                  <a:srgbClr val="FF0000"/>
                </a:solidFill>
              </a:rPr>
              <a:t>Οι περισσότερες φλεγμονές του ήπατος, τόσο στην οξεία όσο και στη χρονία ηπατίτιδα, οφείλονται συνήθως σε συγκεκριμένους </a:t>
            </a:r>
            <a:r>
              <a:rPr lang="el-GR" dirty="0" smtClean="0">
                <a:solidFill>
                  <a:srgbClr val="FF0000"/>
                </a:solidFill>
              </a:rPr>
              <a:t>ιούς.</a:t>
            </a:r>
            <a:r>
              <a:rPr lang="el-GR" dirty="0"/>
              <a:t> </a:t>
            </a:r>
            <a:r>
              <a:rPr lang="el-GR" dirty="0" smtClean="0">
                <a:solidFill>
                  <a:srgbClr val="FF0000"/>
                </a:solidFill>
              </a:rPr>
              <a:t>Φλεγμονή </a:t>
            </a:r>
            <a:r>
              <a:rPr lang="el-GR" dirty="0">
                <a:solidFill>
                  <a:srgbClr val="FF0000"/>
                </a:solidFill>
              </a:rPr>
              <a:t>στο συκώτι μπορεί να προκαλέσει και ο </a:t>
            </a:r>
            <a:r>
              <a:rPr lang="el-GR" dirty="0" smtClean="0">
                <a:solidFill>
                  <a:srgbClr val="FF0000"/>
                </a:solidFill>
              </a:rPr>
              <a:t>ιός του </a:t>
            </a:r>
            <a:r>
              <a:rPr lang="el-GR" dirty="0">
                <a:solidFill>
                  <a:srgbClr val="FF0000"/>
                </a:solidFill>
              </a:rPr>
              <a:t>έρπητα, ο </a:t>
            </a:r>
            <a:r>
              <a:rPr lang="el-GR" dirty="0" smtClean="0">
                <a:solidFill>
                  <a:srgbClr val="FF0000"/>
                </a:solidFill>
              </a:rPr>
              <a:t>κυταρομεγαλοϊός και </a:t>
            </a:r>
            <a:r>
              <a:rPr lang="el-GR" dirty="0">
                <a:solidFill>
                  <a:srgbClr val="FF0000"/>
                </a:solidFill>
              </a:rPr>
              <a:t>άλλοι. Επίσης ηπατίτιδα μπορεί να προκληθεί και από άλλους μολυσματικούς φορείς, όχι απαραίτητα ιούς -π.χ. από το τοξόπλασμα. Συχνή αιτία της μη ιογενούς ηπατιτίδας είναι επίσης η άμετρη κατανάλωση οινοπνευματωδών </a:t>
            </a:r>
            <a:r>
              <a:rPr lang="el-GR" dirty="0" smtClean="0">
                <a:solidFill>
                  <a:srgbClr val="FF0000"/>
                </a:solidFill>
              </a:rPr>
              <a:t>ποτών.</a:t>
            </a:r>
            <a:r>
              <a:rPr lang="el-GR" dirty="0"/>
              <a:t>  </a:t>
            </a:r>
            <a:r>
              <a:rPr lang="el-GR" dirty="0">
                <a:solidFill>
                  <a:srgbClr val="FF0000"/>
                </a:solidFill>
              </a:rPr>
              <a:t>Σπανιότερα ηπατίτιδα μπορεί να προκληθεί και από τοξίνες τροφίμων (π.χ. μανιταριών) όπως και από φαρμακευτικά σκευάσματα που μπορεί να περιέχουν παρακεταμόλη, αμοξυκυλίνη, όπως και από αντιφυματικά φάρμακα και διάφορα άλλα σκευάσματα που επιβαρύνουν το </a:t>
            </a:r>
            <a:r>
              <a:rPr lang="el-GR" dirty="0" smtClean="0">
                <a:solidFill>
                  <a:srgbClr val="FF0000"/>
                </a:solidFill>
              </a:rPr>
              <a:t>συκώτι.</a:t>
            </a:r>
            <a:endParaRPr lang="en-US" dirty="0">
              <a:solidFill>
                <a:srgbClr val="FF0000"/>
              </a:solidFill>
            </a:endParaRPr>
          </a:p>
        </p:txBody>
      </p:sp>
    </p:spTree>
    <p:extLst>
      <p:ext uri="{BB962C8B-B14F-4D97-AF65-F5344CB8AC3E}">
        <p14:creationId xmlns:p14="http://schemas.microsoft.com/office/powerpoint/2010/main" val="2435680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4211" y="685799"/>
            <a:ext cx="9814863" cy="3026885"/>
          </a:xfrm>
        </p:spPr>
        <p:txBody>
          <a:bodyPr>
            <a:normAutofit/>
          </a:bodyPr>
          <a:lstStyle/>
          <a:p>
            <a:pPr algn="ctr"/>
            <a:r>
              <a:rPr lang="el-GR" sz="8800" i="1" dirty="0" smtClean="0">
                <a:solidFill>
                  <a:srgbClr val="FFC000"/>
                </a:solidFill>
                <a:latin typeface="Comic Sans MS" panose="030F0702030302020204" pitchFamily="66" charset="0"/>
              </a:rPr>
              <a:t>ΤΑ ΑΙΤΙΑ ΤΗΣ ΗΠΑΤΙΤΙΔΑΣ:</a:t>
            </a:r>
            <a:endParaRPr lang="en-US" sz="8800" i="1" dirty="0">
              <a:solidFill>
                <a:srgbClr val="FFC000"/>
              </a:solidFill>
              <a:latin typeface="Comic Sans MS" panose="030F0702030302020204" pitchFamily="66" charset="0"/>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470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smtClean="0">
                <a:solidFill>
                  <a:srgbClr val="FFC000"/>
                </a:solidFill>
              </a:rPr>
              <a:t>ιος του ερπητα</a:t>
            </a:r>
            <a:br>
              <a:rPr lang="el-GR" dirty="0" smtClean="0">
                <a:solidFill>
                  <a:srgbClr val="FFC000"/>
                </a:solidFill>
              </a:rPr>
            </a:br>
            <a:endParaRPr lang="en-US" dirty="0">
              <a:solidFill>
                <a:srgbClr val="FFC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9571" y="286438"/>
            <a:ext cx="6323682" cy="4067635"/>
          </a:xfrm>
        </p:spPr>
      </p:pic>
    </p:spTree>
    <p:extLst>
      <p:ext uri="{BB962C8B-B14F-4D97-AF65-F5344CB8AC3E}">
        <p14:creationId xmlns:p14="http://schemas.microsoft.com/office/powerpoint/2010/main" val="654134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a:solidFill>
                  <a:srgbClr val="FFC000"/>
                </a:solidFill>
              </a:rPr>
              <a:t>το </a:t>
            </a:r>
            <a:r>
              <a:rPr lang="el-GR" dirty="0" smtClean="0">
                <a:solidFill>
                  <a:srgbClr val="FFC000"/>
                </a:solidFill>
              </a:rPr>
              <a:t>τοξοπλασμα</a:t>
            </a:r>
            <a:endParaRPr lang="en-US" dirty="0">
              <a:solidFill>
                <a:srgbClr val="FFC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6598" y="816768"/>
            <a:ext cx="7337233" cy="3556927"/>
          </a:xfrm>
        </p:spPr>
      </p:pic>
    </p:spTree>
    <p:extLst>
      <p:ext uri="{BB962C8B-B14F-4D97-AF65-F5344CB8AC3E}">
        <p14:creationId xmlns:p14="http://schemas.microsoft.com/office/powerpoint/2010/main" val="1738299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l-GR" dirty="0" smtClean="0"/>
              <a:t> </a:t>
            </a:r>
            <a:r>
              <a:rPr lang="el-GR" dirty="0" smtClean="0">
                <a:solidFill>
                  <a:srgbClr val="FFC000"/>
                </a:solidFill>
              </a:rPr>
              <a:t>η καταναλωση οινοπνευματωδων ποτων</a:t>
            </a:r>
            <a:endParaRPr lang="en-US" dirty="0">
              <a:solidFill>
                <a:srgbClr val="FFC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0998" y="260947"/>
            <a:ext cx="5530468" cy="4142512"/>
          </a:xfrm>
        </p:spPr>
      </p:pic>
    </p:spTree>
    <p:extLst>
      <p:ext uri="{BB962C8B-B14F-4D97-AF65-F5344CB8AC3E}">
        <p14:creationId xmlns:p14="http://schemas.microsoft.com/office/powerpoint/2010/main" val="331519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rgbClr val="FFC000"/>
                </a:solidFill>
              </a:rPr>
              <a:t>τοξΙνες τροφΙμων</a:t>
            </a:r>
            <a:endParaRPr lang="en-US" dirty="0">
              <a:solidFill>
                <a:srgbClr val="FFC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8467" y="341523"/>
            <a:ext cx="7200145" cy="4329499"/>
          </a:xfrm>
        </p:spPr>
      </p:pic>
    </p:spTree>
    <p:extLst>
      <p:ext uri="{BB962C8B-B14F-4D97-AF65-F5344CB8AC3E}">
        <p14:creationId xmlns:p14="http://schemas.microsoft.com/office/powerpoint/2010/main" val="3026294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144</TotalTime>
  <Words>246</Words>
  <Application>Microsoft Office PowerPoint</Application>
  <PresentationFormat>Widescreen</PresentationFormat>
  <Paragraphs>26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Century Gothic</vt:lpstr>
      <vt:lpstr>Comic Sans MS</vt:lpstr>
      <vt:lpstr>Wingdings</vt:lpstr>
      <vt:lpstr>Wingdings 3</vt:lpstr>
      <vt:lpstr>Slice</vt:lpstr>
      <vt:lpstr>  </vt:lpstr>
      <vt:lpstr>ΤΙ ΕΙΝΑΙ Η ΗΠΑΤΙΤΙΔΑ;</vt:lpstr>
      <vt:lpstr> </vt:lpstr>
      <vt:lpstr>Αιτια ηπατιτιδας </vt:lpstr>
      <vt:lpstr>ΤΑ ΑΙΤΙΑ ΤΗΣ ΗΠΑΤΙΤΙΔΑΣ:</vt:lpstr>
      <vt:lpstr>ιος του ερπητα </vt:lpstr>
      <vt:lpstr>το τοξοπλασμα</vt:lpstr>
      <vt:lpstr> η καταναλωση οινοπνευματωδων ποτων</vt:lpstr>
      <vt:lpstr>τοξΙνες τροφΙμων</vt:lpstr>
      <vt:lpstr>φαρμακευτικα σκευασματα </vt:lpstr>
      <vt:lpstr>Ηπατιτιδα απο αλκοολ </vt:lpstr>
      <vt:lpstr>Διαγνωση</vt:lpstr>
      <vt:lpstr>PowerPoint Presentation</vt:lpstr>
      <vt:lpstr> Οι κυριοτερεσ μορφεσ ηπατιτιδασ </vt:lpstr>
      <vt:lpstr>Σας ΕΥΧΑΡΙΣΤΟΥΜΕ ΠΟΛΥ ΠΟΥ Μας ΠΑΡΑΚΟΛΟΥΘΗΣΑΤΕ ΚΑΙ ΕΛΠΙΖΟΥΜΕ ΝΑ ΜΑΘΑΤΕ ΚΑΤΙ ΣΧΕΤΙΚΑ ΓΙΑ ΤΟ ΤΙ ΕΙΝΑΙ Η ΗΠΑΤΙΤΙΔΑ.  ΕΡΓΑΣΙΑ: Γ’4 ΒΑΣΙΑ ΛΑΦΟΓΙΑΝΝΗ ΚΩΝΣΤΑΝΤΙΝΑ ΚΟΥΚΛΗ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Ηπατίτιδα</dc:title>
  <dc:creator>lafo</dc:creator>
  <cp:lastModifiedBy>lafo</cp:lastModifiedBy>
  <cp:revision>16</cp:revision>
  <dcterms:created xsi:type="dcterms:W3CDTF">2014-11-08T13:00:04Z</dcterms:created>
  <dcterms:modified xsi:type="dcterms:W3CDTF">2014-11-08T15:25:27Z</dcterms:modified>
</cp:coreProperties>
</file>