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57" r:id="rId5"/>
    <p:sldId id="260" r:id="rId6"/>
    <p:sldId id="261" r:id="rId7"/>
    <p:sldId id="262" r:id="rId8"/>
    <p:sldId id="263" r:id="rId9"/>
    <p:sldId id="264" r:id="rId10"/>
    <p:sldId id="258" r:id="rId11"/>
    <p:sldId id="259" r:id="rId12"/>
    <p:sldId id="267" r:id="rId1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45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Ορθογώνιο τρίγωνο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Ομάδα 1"/>
          <p:cNvGrpSpPr>
            <a:grpSpLocks/>
          </p:cNvGrpSpPr>
          <p:nvPr/>
        </p:nvGrpSpPr>
        <p:grpSpPr bwMode="auto">
          <a:xfrm>
            <a:off x="-3175" y="4953000"/>
            <a:ext cx="9147175" cy="1911350"/>
            <a:chOff x="-3765" y="4832896"/>
            <a:chExt cx="9147765" cy="2032192"/>
          </a:xfrm>
        </p:grpSpPr>
        <p:sp>
          <p:nvSpPr>
            <p:cNvPr id="6" name="Ελεύθερη σχεδίαση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Ελεύθερη σχεδίαση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Τίτλο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l-GR" smtClean="0"/>
              <a:t>Στυλ κύριου τίτλου</a:t>
            </a:r>
            <a:endParaRPr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Στυλ κύριου υπότιτλου</a:t>
            </a:r>
            <a:endParaRPr lang="en-US"/>
          </a:p>
        </p:txBody>
      </p:sp>
      <p:sp>
        <p:nvSpPr>
          <p:cNvPr id="11" name="Θέση ημερομηνίας 29"/>
          <p:cNvSpPr>
            <a:spLocks noGrp="1"/>
          </p:cNvSpPr>
          <p:nvPr>
            <p:ph type="dt" sz="half" idx="10"/>
          </p:nvPr>
        </p:nvSpPr>
        <p:spPr/>
        <p:txBody>
          <a:bodyPr/>
          <a:lstStyle>
            <a:lvl1pPr>
              <a:defRPr smtClean="0">
                <a:solidFill>
                  <a:srgbClr val="FFFFFF"/>
                </a:solidFill>
              </a:defRPr>
            </a:lvl1pPr>
            <a:extLst/>
          </a:lstStyle>
          <a:p>
            <a:pPr>
              <a:defRPr/>
            </a:pPr>
            <a:fld id="{89A8A5DC-A856-43D6-834A-007439DAD241}" type="datetimeFigureOut">
              <a:rPr lang="el-GR"/>
              <a:pPr>
                <a:defRPr/>
              </a:pPr>
              <a:t>29/11/2014</a:t>
            </a:fld>
            <a:endParaRPr lang="el-GR"/>
          </a:p>
        </p:txBody>
      </p:sp>
      <p:sp>
        <p:nvSpPr>
          <p:cNvPr id="12" name="Θέση υποσέλιδου 18"/>
          <p:cNvSpPr>
            <a:spLocks noGrp="1"/>
          </p:cNvSpPr>
          <p:nvPr>
            <p:ph type="ftr" sz="quarter" idx="11"/>
          </p:nvPr>
        </p:nvSpPr>
        <p:spPr/>
        <p:txBody>
          <a:bodyPr/>
          <a:lstStyle>
            <a:lvl1pPr>
              <a:defRPr>
                <a:solidFill>
                  <a:schemeClr val="accent1">
                    <a:tint val="20000"/>
                  </a:schemeClr>
                </a:solidFill>
              </a:defRPr>
            </a:lvl1pPr>
            <a:extLst/>
          </a:lstStyle>
          <a:p>
            <a:pPr>
              <a:defRPr/>
            </a:pPr>
            <a:endParaRPr lang="el-GR"/>
          </a:p>
        </p:txBody>
      </p:sp>
      <p:sp>
        <p:nvSpPr>
          <p:cNvPr id="13" name="Θέση αριθμού διαφάνειας 26"/>
          <p:cNvSpPr>
            <a:spLocks noGrp="1"/>
          </p:cNvSpPr>
          <p:nvPr>
            <p:ph type="sldNum" sz="quarter" idx="12"/>
          </p:nvPr>
        </p:nvSpPr>
        <p:spPr/>
        <p:txBody>
          <a:bodyPr/>
          <a:lstStyle>
            <a:lvl1pPr>
              <a:defRPr smtClean="0">
                <a:solidFill>
                  <a:srgbClr val="FFFFFF"/>
                </a:solidFill>
              </a:defRPr>
            </a:lvl1pPr>
            <a:extLst/>
          </a:lstStyle>
          <a:p>
            <a:pPr>
              <a:defRPr/>
            </a:pPr>
            <a:fld id="{3DBA5AC4-E0B4-4BC3-A828-FAA125E72C33}"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9"/>
          <p:cNvSpPr>
            <a:spLocks noGrp="1"/>
          </p:cNvSpPr>
          <p:nvPr>
            <p:ph type="dt" sz="half" idx="10"/>
          </p:nvPr>
        </p:nvSpPr>
        <p:spPr/>
        <p:txBody>
          <a:bodyPr/>
          <a:lstStyle>
            <a:lvl1pPr>
              <a:defRPr/>
            </a:lvl1pPr>
          </a:lstStyle>
          <a:p>
            <a:pPr>
              <a:defRPr/>
            </a:pPr>
            <a:fld id="{CE4428B1-3C37-4137-B7BD-2B0736B0AF7B}" type="datetimeFigureOut">
              <a:rPr lang="el-GR"/>
              <a:pPr>
                <a:defRPr/>
              </a:pPr>
              <a:t>29/11/2014</a:t>
            </a:fld>
            <a:endParaRPr lang="el-GR"/>
          </a:p>
        </p:txBody>
      </p:sp>
      <p:sp>
        <p:nvSpPr>
          <p:cNvPr id="5" name="Θέση υποσέλιδου 21"/>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5B0C5F26-D500-41F6-B5AB-D1C633931FD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extLs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9"/>
          <p:cNvSpPr>
            <a:spLocks noGrp="1"/>
          </p:cNvSpPr>
          <p:nvPr>
            <p:ph type="dt" sz="half" idx="10"/>
          </p:nvPr>
        </p:nvSpPr>
        <p:spPr/>
        <p:txBody>
          <a:bodyPr/>
          <a:lstStyle>
            <a:lvl1pPr>
              <a:defRPr/>
            </a:lvl1pPr>
          </a:lstStyle>
          <a:p>
            <a:pPr>
              <a:defRPr/>
            </a:pPr>
            <a:fld id="{97DE2564-9F32-48CE-A3E0-D9DB0540E8FA}" type="datetimeFigureOut">
              <a:rPr lang="el-GR"/>
              <a:pPr>
                <a:defRPr/>
              </a:pPr>
              <a:t>29/11/2014</a:t>
            </a:fld>
            <a:endParaRPr lang="el-GR"/>
          </a:p>
        </p:txBody>
      </p:sp>
      <p:sp>
        <p:nvSpPr>
          <p:cNvPr id="5" name="Θέση υποσέλιδου 21"/>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7D83ADF4-D050-4E68-AB54-3F9C0985483F}"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l-GR"/>
          </a:p>
        </p:txBody>
      </p:sp>
      <p:sp>
        <p:nvSpPr>
          <p:cNvPr id="3" name="Date Placeholder 2"/>
          <p:cNvSpPr>
            <a:spLocks noGrp="1"/>
          </p:cNvSpPr>
          <p:nvPr>
            <p:ph type="dt" sz="half" idx="10"/>
          </p:nvPr>
        </p:nvSpPr>
        <p:spPr>
          <a:xfrm>
            <a:off x="6727825" y="6408738"/>
            <a:ext cx="1919288" cy="365125"/>
          </a:xfrm>
        </p:spPr>
        <p:txBody>
          <a:bodyPr/>
          <a:lstStyle>
            <a:lvl1pPr>
              <a:defRPr/>
            </a:lvl1pPr>
          </a:lstStyle>
          <a:p>
            <a:pPr>
              <a:defRPr/>
            </a:pPr>
            <a:fld id="{836B78B4-561B-492D-9B1A-CB6A8AA2D49E}" type="datetimeFigureOut">
              <a:rPr lang="el-GR"/>
              <a:pPr>
                <a:defRPr/>
              </a:pPr>
              <a:t>29/11/2014</a:t>
            </a:fld>
            <a:endParaRPr lang="el-GR"/>
          </a:p>
        </p:txBody>
      </p:sp>
      <p:sp>
        <p:nvSpPr>
          <p:cNvPr id="4" name="Footer Placeholder 3"/>
          <p:cNvSpPr>
            <a:spLocks noGrp="1"/>
          </p:cNvSpPr>
          <p:nvPr>
            <p:ph type="ftr" sz="quarter" idx="11"/>
          </p:nvPr>
        </p:nvSpPr>
        <p:spPr>
          <a:xfrm>
            <a:off x="4379913" y="6408738"/>
            <a:ext cx="2351087" cy="365125"/>
          </a:xfrm>
        </p:spPr>
        <p:txBody>
          <a:bodyPr/>
          <a:lstStyle>
            <a:lvl1pPr>
              <a:defRPr/>
            </a:lvl1pPr>
          </a:lstStyle>
          <a:p>
            <a:pPr>
              <a:defRPr/>
            </a:pPr>
            <a:endParaRPr lang="el-GR"/>
          </a:p>
        </p:txBody>
      </p:sp>
      <p:sp>
        <p:nvSpPr>
          <p:cNvPr id="5" name="Slide Number Placeholder 4"/>
          <p:cNvSpPr>
            <a:spLocks noGrp="1"/>
          </p:cNvSpPr>
          <p:nvPr>
            <p:ph type="sldNum" sz="quarter" idx="12"/>
          </p:nvPr>
        </p:nvSpPr>
        <p:spPr>
          <a:xfrm>
            <a:off x="8647113" y="6408738"/>
            <a:ext cx="366712" cy="365125"/>
          </a:xfrm>
        </p:spPr>
        <p:txBody>
          <a:bodyPr/>
          <a:lstStyle>
            <a:lvl1pPr>
              <a:defRPr/>
            </a:lvl1pPr>
          </a:lstStyle>
          <a:p>
            <a:pPr>
              <a:defRPr/>
            </a:pPr>
            <a:fld id="{30C1B49F-BFE2-4288-8026-9D93A907949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Τίτλος 6"/>
          <p:cNvSpPr>
            <a:spLocks noGrp="1"/>
          </p:cNvSpPr>
          <p:nvPr>
            <p:ph type="title"/>
          </p:nvPr>
        </p:nvSpPr>
        <p:spPr/>
        <p:txBody>
          <a:bodyPr rtlCol="0"/>
          <a:lstStyle>
            <a:extLst/>
          </a:lstStyle>
          <a:p>
            <a:r>
              <a:rPr lang="el-GR" smtClean="0"/>
              <a:t>Στυλ κύριου τίτλου</a:t>
            </a:r>
            <a:endParaRPr lang="en-US"/>
          </a:p>
        </p:txBody>
      </p:sp>
      <p:sp>
        <p:nvSpPr>
          <p:cNvPr id="4" name="Θέση ημερομηνίας 9"/>
          <p:cNvSpPr>
            <a:spLocks noGrp="1"/>
          </p:cNvSpPr>
          <p:nvPr>
            <p:ph type="dt" sz="half" idx="10"/>
          </p:nvPr>
        </p:nvSpPr>
        <p:spPr/>
        <p:txBody>
          <a:bodyPr/>
          <a:lstStyle>
            <a:lvl1pPr>
              <a:defRPr/>
            </a:lvl1pPr>
          </a:lstStyle>
          <a:p>
            <a:pPr>
              <a:defRPr/>
            </a:pPr>
            <a:fld id="{55166AA9-8D99-4327-968F-233A54FE9A48}" type="datetimeFigureOut">
              <a:rPr lang="el-GR"/>
              <a:pPr>
                <a:defRPr/>
              </a:pPr>
              <a:t>29/11/2014</a:t>
            </a:fld>
            <a:endParaRPr lang="el-GR"/>
          </a:p>
        </p:txBody>
      </p:sp>
      <p:sp>
        <p:nvSpPr>
          <p:cNvPr id="5" name="Θέση υποσέλιδου 21"/>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17"/>
          <p:cNvSpPr>
            <a:spLocks noGrp="1"/>
          </p:cNvSpPr>
          <p:nvPr>
            <p:ph type="sldNum" sz="quarter" idx="12"/>
          </p:nvPr>
        </p:nvSpPr>
        <p:spPr/>
        <p:txBody>
          <a:bodyPr/>
          <a:lstStyle>
            <a:lvl1pPr>
              <a:defRPr/>
            </a:lvl1pPr>
          </a:lstStyle>
          <a:p>
            <a:pPr>
              <a:defRPr/>
            </a:pPr>
            <a:fld id="{75596E23-D62C-4214-B9FD-E4566A6D832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Διάσημα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Διάσημα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Τίτλο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Στυλ υποδείγματος κειμένου</a:t>
            </a:r>
          </a:p>
        </p:txBody>
      </p:sp>
      <p:sp>
        <p:nvSpPr>
          <p:cNvPr id="6" name="Θέση ημερομηνίας 3"/>
          <p:cNvSpPr>
            <a:spLocks noGrp="1"/>
          </p:cNvSpPr>
          <p:nvPr>
            <p:ph type="dt" sz="half" idx="10"/>
          </p:nvPr>
        </p:nvSpPr>
        <p:spPr/>
        <p:txBody>
          <a:bodyPr/>
          <a:lstStyle>
            <a:lvl1pPr>
              <a:defRPr/>
            </a:lvl1pPr>
            <a:extLst/>
          </a:lstStyle>
          <a:p>
            <a:pPr>
              <a:defRPr/>
            </a:pPr>
            <a:fld id="{24D53DE8-0432-4787-880E-AC884ADB4480}" type="datetimeFigureOut">
              <a:rPr lang="el-GR"/>
              <a:pPr>
                <a:defRPr/>
              </a:pPr>
              <a:t>29/11/2014</a:t>
            </a:fld>
            <a:endParaRPr lang="el-GR"/>
          </a:p>
        </p:txBody>
      </p:sp>
      <p:sp>
        <p:nvSpPr>
          <p:cNvPr id="7" name="Θέση υποσέλιδου 4"/>
          <p:cNvSpPr>
            <a:spLocks noGrp="1"/>
          </p:cNvSpPr>
          <p:nvPr>
            <p:ph type="ftr" sz="quarter" idx="11"/>
          </p:nvPr>
        </p:nvSpPr>
        <p:spPr/>
        <p:txBody>
          <a:bodyPr/>
          <a:lstStyle>
            <a:lvl1pPr>
              <a:defRPr/>
            </a:lvl1pPr>
            <a:extLst/>
          </a:lstStyle>
          <a:p>
            <a:pPr>
              <a:defRPr/>
            </a:pPr>
            <a:endParaRPr lang="el-GR"/>
          </a:p>
        </p:txBody>
      </p:sp>
      <p:sp>
        <p:nvSpPr>
          <p:cNvPr id="8" name="Θέση αριθμού διαφάνειας 5"/>
          <p:cNvSpPr>
            <a:spLocks noGrp="1"/>
          </p:cNvSpPr>
          <p:nvPr>
            <p:ph type="sldNum" sz="quarter" idx="12"/>
          </p:nvPr>
        </p:nvSpPr>
        <p:spPr/>
        <p:txBody>
          <a:bodyPr/>
          <a:lstStyle>
            <a:lvl1pPr>
              <a:defRPr/>
            </a:lvl1pPr>
            <a:extLst/>
          </a:lstStyle>
          <a:p>
            <a:pPr>
              <a:defRPr/>
            </a:pPr>
            <a:fld id="{46DB076B-4646-4205-905F-169954040EA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Τίτλος 7"/>
          <p:cNvSpPr>
            <a:spLocks noGrp="1"/>
          </p:cNvSpPr>
          <p:nvPr>
            <p:ph type="title"/>
          </p:nvPr>
        </p:nvSpPr>
        <p:spPr/>
        <p:txBody>
          <a:bodyPr rtlCol="0"/>
          <a:lstStyle>
            <a:extLst/>
          </a:lstStyle>
          <a:p>
            <a:r>
              <a:rPr lang="el-GR" smtClean="0"/>
              <a:t>Στυλ κύριου τίτλου</a:t>
            </a:r>
            <a:endParaRPr lang="en-US"/>
          </a:p>
        </p:txBody>
      </p:sp>
      <p:sp>
        <p:nvSpPr>
          <p:cNvPr id="5" name="Θέση ημερομηνίας 4"/>
          <p:cNvSpPr>
            <a:spLocks noGrp="1"/>
          </p:cNvSpPr>
          <p:nvPr>
            <p:ph type="dt" sz="half" idx="10"/>
          </p:nvPr>
        </p:nvSpPr>
        <p:spPr/>
        <p:txBody>
          <a:bodyPr/>
          <a:lstStyle>
            <a:lvl1pPr>
              <a:defRPr/>
            </a:lvl1pPr>
            <a:extLst/>
          </a:lstStyle>
          <a:p>
            <a:pPr>
              <a:defRPr/>
            </a:pPr>
            <a:fld id="{85FE192E-64C8-4468-AC20-60B40D568AF4}" type="datetimeFigureOut">
              <a:rPr lang="el-GR"/>
              <a:pPr>
                <a:defRPr/>
              </a:pPr>
              <a:t>29/11/2014</a:t>
            </a:fld>
            <a:endParaRPr lang="el-GR"/>
          </a:p>
        </p:txBody>
      </p:sp>
      <p:sp>
        <p:nvSpPr>
          <p:cNvPr id="6" name="Θέση υποσέλιδου 5"/>
          <p:cNvSpPr>
            <a:spLocks noGrp="1"/>
          </p:cNvSpPr>
          <p:nvPr>
            <p:ph type="ftr" sz="quarter" idx="11"/>
          </p:nvPr>
        </p:nvSpPr>
        <p:spPr/>
        <p:txBody>
          <a:bodyPr/>
          <a:lstStyle>
            <a:lvl1pPr>
              <a:defRPr/>
            </a:lvl1pPr>
            <a:extLst/>
          </a:lstStyle>
          <a:p>
            <a:pPr>
              <a:defRPr/>
            </a:pPr>
            <a:endParaRPr lang="el-GR"/>
          </a:p>
        </p:txBody>
      </p:sp>
      <p:sp>
        <p:nvSpPr>
          <p:cNvPr id="7" name="Θέση αριθμού διαφάνειας 6"/>
          <p:cNvSpPr>
            <a:spLocks noGrp="1"/>
          </p:cNvSpPr>
          <p:nvPr>
            <p:ph type="sldNum" sz="quarter" idx="12"/>
          </p:nvPr>
        </p:nvSpPr>
        <p:spPr/>
        <p:txBody>
          <a:bodyPr/>
          <a:lstStyle>
            <a:lvl1pPr>
              <a:defRPr/>
            </a:lvl1pPr>
            <a:extLst/>
          </a:lstStyle>
          <a:p>
            <a:pPr>
              <a:defRPr/>
            </a:pPr>
            <a:fld id="{72341EE4-B25B-4010-81A0-2937C3B23A0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lstStyle>
            <a:lvl1pPr>
              <a:defRPr/>
            </a:lvl1pPr>
            <a:extLst/>
          </a:lstStyle>
          <a:p>
            <a:r>
              <a:rPr lang="el-GR" smtClean="0"/>
              <a:t>Στυλ κύριου τίτλου</a:t>
            </a:r>
            <a:endParaRPr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lvl1pPr>
              <a:defRPr/>
            </a:lvl1pPr>
            <a:extLst/>
          </a:lstStyle>
          <a:p>
            <a:pPr>
              <a:defRPr/>
            </a:pPr>
            <a:fld id="{AB7C65B5-0A48-4C30-9C4E-74667CF56231}" type="datetimeFigureOut">
              <a:rPr lang="el-GR"/>
              <a:pPr>
                <a:defRPr/>
              </a:pPr>
              <a:t>29/11/2014</a:t>
            </a:fld>
            <a:endParaRPr lang="el-GR"/>
          </a:p>
        </p:txBody>
      </p:sp>
      <p:sp>
        <p:nvSpPr>
          <p:cNvPr id="8" name="Θέση υποσέλιδου 7"/>
          <p:cNvSpPr>
            <a:spLocks noGrp="1"/>
          </p:cNvSpPr>
          <p:nvPr>
            <p:ph type="ftr" sz="quarter" idx="11"/>
          </p:nvPr>
        </p:nvSpPr>
        <p:spPr/>
        <p:txBody>
          <a:bodyPr/>
          <a:lstStyle>
            <a:lvl1pPr>
              <a:defRPr/>
            </a:lvl1pPr>
            <a:extLst/>
          </a:lstStyle>
          <a:p>
            <a:pPr>
              <a:defRPr/>
            </a:pPr>
            <a:endParaRPr lang="el-GR"/>
          </a:p>
        </p:txBody>
      </p:sp>
      <p:sp>
        <p:nvSpPr>
          <p:cNvPr id="9" name="Θέση αριθμού διαφάνειας 8"/>
          <p:cNvSpPr>
            <a:spLocks noGrp="1"/>
          </p:cNvSpPr>
          <p:nvPr>
            <p:ph type="sldNum" sz="quarter" idx="12"/>
          </p:nvPr>
        </p:nvSpPr>
        <p:spPr/>
        <p:txBody>
          <a:bodyPr/>
          <a:lstStyle>
            <a:lvl1pPr>
              <a:defRPr/>
            </a:lvl1pPr>
            <a:extLst/>
          </a:lstStyle>
          <a:p>
            <a:pPr>
              <a:defRPr/>
            </a:pPr>
            <a:fld id="{92D763BF-D0E2-4158-B15F-5E7056A0B15F}"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extLst/>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lvl1pPr>
              <a:defRPr/>
            </a:lvl1pPr>
            <a:extLst/>
          </a:lstStyle>
          <a:p>
            <a:pPr>
              <a:defRPr/>
            </a:pPr>
            <a:fld id="{9A590AB8-61F9-4FC1-9E07-6C0136F624D5}" type="datetimeFigureOut">
              <a:rPr lang="el-GR"/>
              <a:pPr>
                <a:defRPr/>
              </a:pPr>
              <a:t>29/11/2014</a:t>
            </a:fld>
            <a:endParaRPr lang="el-GR"/>
          </a:p>
        </p:txBody>
      </p:sp>
      <p:sp>
        <p:nvSpPr>
          <p:cNvPr id="4" name="Θέση υποσέλιδου 3"/>
          <p:cNvSpPr>
            <a:spLocks noGrp="1"/>
          </p:cNvSpPr>
          <p:nvPr>
            <p:ph type="ftr" sz="quarter" idx="11"/>
          </p:nvPr>
        </p:nvSpPr>
        <p:spPr/>
        <p:txBody>
          <a:bodyPr/>
          <a:lstStyle>
            <a:lvl1pPr>
              <a:defRPr/>
            </a:lvl1pPr>
            <a:extLst/>
          </a:lstStyle>
          <a:p>
            <a:pPr>
              <a:defRPr/>
            </a:pPr>
            <a:endParaRPr lang="el-GR"/>
          </a:p>
        </p:txBody>
      </p:sp>
      <p:sp>
        <p:nvSpPr>
          <p:cNvPr id="5" name="Θέση αριθμού διαφάνειας 4"/>
          <p:cNvSpPr>
            <a:spLocks noGrp="1"/>
          </p:cNvSpPr>
          <p:nvPr>
            <p:ph type="sldNum" sz="quarter" idx="12"/>
          </p:nvPr>
        </p:nvSpPr>
        <p:spPr/>
        <p:txBody>
          <a:bodyPr/>
          <a:lstStyle>
            <a:lvl1pPr>
              <a:defRPr/>
            </a:lvl1pPr>
            <a:extLst/>
          </a:lstStyle>
          <a:p>
            <a:pPr>
              <a:defRPr/>
            </a:pPr>
            <a:fld id="{1915CD0F-8A47-4C76-8FC5-54179C91CBF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9"/>
          <p:cNvSpPr>
            <a:spLocks noGrp="1"/>
          </p:cNvSpPr>
          <p:nvPr>
            <p:ph type="dt" sz="half" idx="10"/>
          </p:nvPr>
        </p:nvSpPr>
        <p:spPr/>
        <p:txBody>
          <a:bodyPr/>
          <a:lstStyle>
            <a:lvl1pPr>
              <a:defRPr/>
            </a:lvl1pPr>
          </a:lstStyle>
          <a:p>
            <a:pPr>
              <a:defRPr/>
            </a:pPr>
            <a:fld id="{B1634C55-71E3-499E-AF8B-9BBB59B1CFA1}" type="datetimeFigureOut">
              <a:rPr lang="el-GR"/>
              <a:pPr>
                <a:defRPr/>
              </a:pPr>
              <a:t>29/11/2014</a:t>
            </a:fld>
            <a:endParaRPr lang="el-GR"/>
          </a:p>
        </p:txBody>
      </p:sp>
      <p:sp>
        <p:nvSpPr>
          <p:cNvPr id="3" name="Θέση υποσέλιδου 21"/>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17"/>
          <p:cNvSpPr>
            <a:spLocks noGrp="1"/>
          </p:cNvSpPr>
          <p:nvPr>
            <p:ph type="sldNum" sz="quarter" idx="12"/>
          </p:nvPr>
        </p:nvSpPr>
        <p:spPr/>
        <p:txBody>
          <a:bodyPr/>
          <a:lstStyle>
            <a:lvl1pPr>
              <a:defRPr/>
            </a:lvl1pPr>
          </a:lstStyle>
          <a:p>
            <a:pPr>
              <a:defRPr/>
            </a:pPr>
            <a:fld id="{5210D4EC-51E8-41AE-A48C-CE0E63C23981}"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l-GR" smtClean="0"/>
              <a:t>Στυλ κύριου τίτλου</a:t>
            </a:r>
            <a:endParaRPr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l-GR" smtClean="0"/>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lvl1pPr>
              <a:defRPr/>
            </a:lvl1pPr>
            <a:extLst/>
          </a:lstStyle>
          <a:p>
            <a:pPr>
              <a:defRPr/>
            </a:pPr>
            <a:fld id="{6363D0B8-4DB4-4C4D-872F-A63C303BC10B}" type="datetimeFigureOut">
              <a:rPr lang="el-GR"/>
              <a:pPr>
                <a:defRPr/>
              </a:pPr>
              <a:t>29/11/2014</a:t>
            </a:fld>
            <a:endParaRPr lang="el-GR"/>
          </a:p>
        </p:txBody>
      </p:sp>
      <p:sp>
        <p:nvSpPr>
          <p:cNvPr id="6" name="Θέση υποσέλιδου 5"/>
          <p:cNvSpPr>
            <a:spLocks noGrp="1"/>
          </p:cNvSpPr>
          <p:nvPr>
            <p:ph type="ftr" sz="quarter" idx="11"/>
          </p:nvPr>
        </p:nvSpPr>
        <p:spPr/>
        <p:txBody>
          <a:bodyPr/>
          <a:lstStyle>
            <a:lvl1pPr>
              <a:defRPr/>
            </a:lvl1pPr>
            <a:extLst/>
          </a:lstStyle>
          <a:p>
            <a:pPr>
              <a:defRPr/>
            </a:pPr>
            <a:endParaRPr lang="el-GR"/>
          </a:p>
        </p:txBody>
      </p:sp>
      <p:sp>
        <p:nvSpPr>
          <p:cNvPr id="7" name="Θέση αριθμού διαφάνειας 6"/>
          <p:cNvSpPr>
            <a:spLocks noGrp="1"/>
          </p:cNvSpPr>
          <p:nvPr>
            <p:ph type="sldNum" sz="quarter" idx="12"/>
          </p:nvPr>
        </p:nvSpPr>
        <p:spPr/>
        <p:txBody>
          <a:bodyPr/>
          <a:lstStyle>
            <a:lvl1pPr>
              <a:defRPr/>
            </a:lvl1pPr>
            <a:extLst/>
          </a:lstStyle>
          <a:p>
            <a:pPr>
              <a:defRPr/>
            </a:pPr>
            <a:fld id="{67C42317-6E59-4AB9-A574-28AF30295C72}"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Ελεύθερη σχεδίαση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Ελεύθερη σχεδίαση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Ορθογώνιο τρίγωνο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Διάσημα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Διάσημα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Θέση κειμένου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l-GR" smtClean="0"/>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l-GR" smtClean="0"/>
              <a:t>Στυλ κύριου τίτλου</a:t>
            </a:r>
            <a:endParaRPr lang="en-US"/>
          </a:p>
        </p:txBody>
      </p:sp>
      <p:sp>
        <p:nvSpPr>
          <p:cNvPr id="11" name="Θέση ημερομηνίας 4"/>
          <p:cNvSpPr>
            <a:spLocks noGrp="1"/>
          </p:cNvSpPr>
          <p:nvPr>
            <p:ph type="dt" sz="half" idx="10"/>
          </p:nvPr>
        </p:nvSpPr>
        <p:spPr/>
        <p:txBody>
          <a:bodyPr/>
          <a:lstStyle>
            <a:lvl1pPr>
              <a:defRPr smtClean="0">
                <a:solidFill>
                  <a:schemeClr val="tx1"/>
                </a:solidFill>
              </a:defRPr>
            </a:lvl1pPr>
            <a:extLst/>
          </a:lstStyle>
          <a:p>
            <a:pPr>
              <a:defRPr/>
            </a:pPr>
            <a:fld id="{07F94E38-973D-47F4-BAAE-A27A002BC464}" type="datetimeFigureOut">
              <a:rPr lang="el-GR"/>
              <a:pPr>
                <a:defRPr/>
              </a:pPr>
              <a:t>29/11/2014</a:t>
            </a:fld>
            <a:endParaRPr lang="el-GR"/>
          </a:p>
        </p:txBody>
      </p:sp>
      <p:sp>
        <p:nvSpPr>
          <p:cNvPr id="12" name="Θέση υποσέλιδου 5"/>
          <p:cNvSpPr>
            <a:spLocks noGrp="1"/>
          </p:cNvSpPr>
          <p:nvPr>
            <p:ph type="ftr" sz="quarter" idx="11"/>
          </p:nvPr>
        </p:nvSpPr>
        <p:spPr/>
        <p:txBody>
          <a:bodyPr/>
          <a:lstStyle>
            <a:lvl1pPr>
              <a:defRPr>
                <a:solidFill>
                  <a:schemeClr val="tx1"/>
                </a:solidFill>
              </a:defRPr>
            </a:lvl1pPr>
            <a:extLst/>
          </a:lstStyle>
          <a:p>
            <a:pPr>
              <a:defRPr/>
            </a:pPr>
            <a:endParaRPr lang="el-GR"/>
          </a:p>
        </p:txBody>
      </p:sp>
      <p:sp>
        <p:nvSpPr>
          <p:cNvPr id="13" name="Θέση αριθμού διαφάνειας 6"/>
          <p:cNvSpPr>
            <a:spLocks noGrp="1"/>
          </p:cNvSpPr>
          <p:nvPr>
            <p:ph type="sldNum" sz="quarter" idx="12"/>
          </p:nvPr>
        </p:nvSpPr>
        <p:spPr/>
        <p:txBody>
          <a:bodyPr/>
          <a:lstStyle>
            <a:lvl1pPr>
              <a:defRPr smtClean="0">
                <a:solidFill>
                  <a:schemeClr val="tx1"/>
                </a:solidFill>
              </a:defRPr>
            </a:lvl1pPr>
            <a:extLst/>
          </a:lstStyle>
          <a:p>
            <a:pPr>
              <a:defRPr/>
            </a:pPr>
            <a:fld id="{CB6F0296-5B98-41B5-A153-52D92ABDE1C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Ελεύθερη σχεδίαση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Ορθογώνιο τρίγωνο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l-GR" smtClean="0"/>
              <a:t>Στυλ κύριου τίτλου</a:t>
            </a:r>
            <a:endParaRPr lang="en-US"/>
          </a:p>
        </p:txBody>
      </p:sp>
      <p:sp>
        <p:nvSpPr>
          <p:cNvPr id="1033" name="Θέση κειμένου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Θέση ημερομηνίας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860959B2-C747-4FB9-84E1-C8B9E3FA6E1E}" type="datetimeFigureOut">
              <a:rPr lang="el-GR"/>
              <a:pPr>
                <a:defRPr/>
              </a:pPr>
              <a:t>29/11/2014</a:t>
            </a:fld>
            <a:endParaRPr lang="el-GR"/>
          </a:p>
        </p:txBody>
      </p:sp>
      <p:sp>
        <p:nvSpPr>
          <p:cNvPr id="22" name="Θέση υποσέλιδου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l-GR"/>
          </a:p>
        </p:txBody>
      </p:sp>
      <p:sp>
        <p:nvSpPr>
          <p:cNvPr id="18" name="Θέση αριθμού διαφάνειας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18C5F81B-676D-470B-B9C8-E3DE8317F1F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68" r:id="rId2"/>
    <p:sldLayoutId id="2147483674" r:id="rId3"/>
    <p:sldLayoutId id="2147483675" r:id="rId4"/>
    <p:sldLayoutId id="2147483676" r:id="rId5"/>
    <p:sldLayoutId id="2147483677" r:id="rId6"/>
    <p:sldLayoutId id="2147483669" r:id="rId7"/>
    <p:sldLayoutId id="2147483678" r:id="rId8"/>
    <p:sldLayoutId id="2147483679" r:id="rId9"/>
    <p:sldLayoutId id="2147483670" r:id="rId10"/>
    <p:sldLayoutId id="2147483671" r:id="rId11"/>
    <p:sldLayoutId id="2147483672" r:id="rId12"/>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l.wikipedia.org/wiki/%CE%A0%CE%BF%CE%BD%CE%BF%CE%BA%CE%AD%CF%86%CE%B1%CE%BB%CE%BF%CF%82" TargetMode="External"/><Relationship Id="rId2" Type="http://schemas.openxmlformats.org/officeDocument/2006/relationships/hyperlink" Target="http://el.wikipedia.org/wiki/%CE%A0%CF%85%CF%81%CE%B5%CF%84%CF%8C%CF%82" TargetMode="External"/><Relationship Id="rId1" Type="http://schemas.openxmlformats.org/officeDocument/2006/relationships/slideLayout" Target="../slideLayouts/slideLayout1.xml"/><Relationship Id="rId4" Type="http://schemas.openxmlformats.org/officeDocument/2006/relationships/hyperlink" Target="http://el.wikipedia.org/wiki/%CE%A0%CE%BD%CE%B5%CF%85%CE%BC%CE%BF%CE%BD%CE%AF%CE%B1"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ki/%CE%91%CE%AF%CE%BC%CE%B1" TargetMode="External"/><Relationship Id="rId2" Type="http://schemas.openxmlformats.org/officeDocument/2006/relationships/hyperlink" Target="http://el.wikipedia.org/wiki/%CE%A3%CE%AC%CE%BB%CE%B9%CE%BF" TargetMode="External"/><Relationship Id="rId1" Type="http://schemas.openxmlformats.org/officeDocument/2006/relationships/slideLayout" Target="../slideLayouts/slideLayout9.xml"/><Relationship Id="rId5" Type="http://schemas.openxmlformats.org/officeDocument/2006/relationships/image" Target="../media/image8.jpeg"/><Relationship Id="rId4" Type="http://schemas.openxmlformats.org/officeDocument/2006/relationships/hyperlink" Target="http://el.wikipedia.org/wiki/%CE%92%CE%B1%CE%B8%CE%BC%CE%BF%CE%AF_%CE%9A%CE%B5%CE%BB%CF%83%CE%AF%CE%BF%CF%8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A0%CE%B1%CF%81%CE%B1%CE%BA%CE%B5%CF%84%CE%B1%CE%BC%CF%8C%CE%BB%CE%B7" TargetMode="External"/><Relationship Id="rId2" Type="http://schemas.openxmlformats.org/officeDocument/2006/relationships/hyperlink" Target="http://el.wikipedia.org/wiki/%CE%91%CE%BB%CE%BA%CE%BF%CF%8C%CE%BB"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l.wikipedia.org/wiki/%CE%9A%CE%BF%CE%B9%CE%BD%CF%8C_%CE%BA%CF%81%CF%85%CE%BF%CE%BB%CF%8C%CE%B3%CE%B7%CE%BC%CE%B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el.wikipedia.org/wiki/%CE%99%CF%8C%CF%82_%CE%B3%CF%81%CE%AF%CF%80%CE%B7%CF%82_A"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63688" y="692696"/>
            <a:ext cx="3816424" cy="1829761"/>
          </a:xfrm>
        </p:spPr>
        <p:txBody>
          <a:bodyPr/>
          <a:lstStyle/>
          <a:p>
            <a:pPr fontAlgn="auto">
              <a:spcAft>
                <a:spcPts val="0"/>
              </a:spcAft>
              <a:defRPr/>
            </a:pPr>
            <a:r>
              <a:rPr lang="el-GR" dirty="0" smtClean="0">
                <a:solidFill>
                  <a:schemeClr val="accent1">
                    <a:lumMod val="75000"/>
                  </a:schemeClr>
                </a:solidFill>
              </a:rPr>
              <a:t>ΓΡΙΠΗ </a:t>
            </a:r>
            <a:endParaRPr lang="el-GR" dirty="0">
              <a:solidFill>
                <a:schemeClr val="accent1">
                  <a:lumMod val="75000"/>
                </a:schemeClr>
              </a:solidFill>
            </a:endParaRPr>
          </a:p>
        </p:txBody>
      </p:sp>
      <p:sp>
        <p:nvSpPr>
          <p:cNvPr id="3" name="Υπότιτλος 2"/>
          <p:cNvSpPr>
            <a:spLocks noGrp="1"/>
          </p:cNvSpPr>
          <p:nvPr>
            <p:ph type="subTitle" idx="1"/>
          </p:nvPr>
        </p:nvSpPr>
        <p:spPr>
          <a:xfrm>
            <a:off x="684213" y="2781300"/>
            <a:ext cx="7772400" cy="2087563"/>
          </a:xfrm>
        </p:spPr>
        <p:txBody>
          <a:bodyPr>
            <a:normAutofit/>
          </a:bodyPr>
          <a:lstStyle/>
          <a:p>
            <a:pPr marR="0">
              <a:lnSpc>
                <a:spcPct val="80000"/>
              </a:lnSpc>
            </a:pPr>
            <a:r>
              <a:rPr lang="el-GR" sz="2000" smtClean="0">
                <a:solidFill>
                  <a:srgbClr val="AB0043"/>
                </a:solidFill>
              </a:rPr>
              <a:t> </a:t>
            </a:r>
            <a:r>
              <a:rPr lang="el-GR" sz="2000" i="1" smtClean="0">
                <a:solidFill>
                  <a:srgbClr val="AB0043"/>
                </a:solidFill>
              </a:rPr>
              <a:t>Η </a:t>
            </a:r>
            <a:r>
              <a:rPr lang="el-GR" sz="2000" b="1" i="1" smtClean="0">
                <a:solidFill>
                  <a:srgbClr val="AB0043"/>
                </a:solidFill>
              </a:rPr>
              <a:t>γρίπη</a:t>
            </a:r>
            <a:r>
              <a:rPr lang="el-GR" sz="2000" i="1" smtClean="0">
                <a:solidFill>
                  <a:srgbClr val="AB0043"/>
                </a:solidFill>
              </a:rPr>
              <a:t> είναι μια μεταδοτική ασθένεια στα πτηνά και τα θηλαστικά και προκαλείται από ιούς RNA της οικογένειας των Ορθοβλεννοϊών. Στους ανθρώπους τα κοινά συμπτώματα της γρίπης είναι </a:t>
            </a:r>
            <a:r>
              <a:rPr lang="el-GR" sz="2000" i="1" smtClean="0">
                <a:solidFill>
                  <a:srgbClr val="AB0043"/>
                </a:solidFill>
                <a:hlinkClick r:id="rId2" tooltip="Πυρετός"/>
              </a:rPr>
              <a:t>πυρετός</a:t>
            </a:r>
            <a:r>
              <a:rPr lang="el-GR" sz="2000" i="1" smtClean="0">
                <a:solidFill>
                  <a:srgbClr val="AB0043"/>
                </a:solidFill>
              </a:rPr>
              <a:t>, πόνος στον λαιμό, μυικοί  πόνοι, έντονος </a:t>
            </a:r>
            <a:r>
              <a:rPr lang="el-GR" sz="2000" i="1" smtClean="0">
                <a:solidFill>
                  <a:srgbClr val="AB0043"/>
                </a:solidFill>
                <a:hlinkClick r:id="rId3" tooltip="Πονοκέφαλος"/>
              </a:rPr>
              <a:t>πονοκέφαλος</a:t>
            </a:r>
            <a:r>
              <a:rPr lang="el-GR" sz="2000" i="1" smtClean="0">
                <a:solidFill>
                  <a:srgbClr val="AB0043"/>
                </a:solidFill>
              </a:rPr>
              <a:t>, βήχας, αδυναμία και γενική αδιαθεσία. Σε σοβαρές περιπτώσεις η γρίπη προκαλεί </a:t>
            </a:r>
            <a:r>
              <a:rPr lang="el-GR" sz="2000" i="1" smtClean="0">
                <a:solidFill>
                  <a:srgbClr val="AB0043"/>
                </a:solidFill>
                <a:hlinkClick r:id="rId4" tooltip="Πνευμονία"/>
              </a:rPr>
              <a:t>πνευμονία</a:t>
            </a:r>
            <a:r>
              <a:rPr lang="el-GR" sz="2000" i="1" smtClean="0">
                <a:solidFill>
                  <a:srgbClr val="AB0043"/>
                </a:solidFill>
              </a:rPr>
              <a:t>, που μπορεί να είναι θανατηφόρα, ειδικά σε μικρά παιδιά και ηλικιωμένους</a:t>
            </a:r>
            <a:r>
              <a:rPr lang="el-GR" sz="110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Θέση κειμένου 1"/>
          <p:cNvSpPr>
            <a:spLocks noGrp="1"/>
          </p:cNvSpPr>
          <p:nvPr>
            <p:ph type="body" sz="half" idx="2"/>
          </p:nvPr>
        </p:nvSpPr>
        <p:spPr>
          <a:xfrm>
            <a:off x="1042988" y="4292600"/>
            <a:ext cx="7162800" cy="1439863"/>
          </a:xfrm>
        </p:spPr>
        <p:txBody>
          <a:bodyPr/>
          <a:lstStyle/>
          <a:p>
            <a:pPr marR="0"/>
            <a:r>
              <a:rPr lang="el-GR" sz="1600" i="1" smtClean="0">
                <a:solidFill>
                  <a:schemeClr val="accent1"/>
                </a:solidFill>
              </a:rPr>
              <a:t>Τυπικά η γρίπη μεταδίδεται μέσω του αέρα και του φτερνίσματος, καθώς και από τις ακαθαρσίες των πτηνών. Η γρίπη μπορεί να μεταδοθεί από </a:t>
            </a:r>
            <a:r>
              <a:rPr lang="el-GR" sz="1600" i="1" smtClean="0">
                <a:solidFill>
                  <a:schemeClr val="accent1"/>
                </a:solidFill>
                <a:hlinkClick r:id="rId2" tooltip="Σάλιο"/>
              </a:rPr>
              <a:t>σάλιο</a:t>
            </a:r>
            <a:r>
              <a:rPr lang="el-GR" sz="1600" i="1" smtClean="0">
                <a:solidFill>
                  <a:schemeClr val="accent1"/>
                </a:solidFill>
              </a:rPr>
              <a:t>, φτέρνισμα, περιττώματα και </a:t>
            </a:r>
            <a:r>
              <a:rPr lang="el-GR" sz="1600" i="1" smtClean="0">
                <a:solidFill>
                  <a:schemeClr val="accent1"/>
                </a:solidFill>
                <a:hlinkClick r:id="rId3" tooltip="Αίμα"/>
              </a:rPr>
              <a:t>αίμα</a:t>
            </a:r>
            <a:r>
              <a:rPr lang="el-GR" sz="1600" i="1" smtClean="0">
                <a:solidFill>
                  <a:schemeClr val="accent1"/>
                </a:solidFill>
              </a:rPr>
              <a:t>. Οι μολύνσεις επίσης συμβαίνουν με επαφή με αυτά τα σωματικά υγρά ή από επαφή με μολυσμένες επιφάνειες. Οι ιοί της γρίπης μπορούν να παραμείνουν λοιμώδεις για περίπου μια εβδομάδα σε ανθρώπινη θερμοκρασία, πάνω από 20 μέρες σε 0</a:t>
            </a:r>
            <a:r>
              <a:rPr lang="el-GR" sz="1600" i="1" smtClean="0">
                <a:solidFill>
                  <a:schemeClr val="accent1"/>
                </a:solidFill>
                <a:hlinkClick r:id="rId4" tooltip="Βαθμοί Κελσίου"/>
              </a:rPr>
              <a:t>°C</a:t>
            </a:r>
            <a:r>
              <a:rPr lang="el-GR" sz="1600" i="1" smtClean="0">
                <a:solidFill>
                  <a:schemeClr val="accent1"/>
                </a:solidFill>
              </a:rPr>
              <a:t> και για πολύ μεγαλύτερες περιόδους σε χαμηλότερες θερμοκρασίες. </a:t>
            </a:r>
          </a:p>
          <a:p>
            <a:pPr marR="0"/>
            <a:endParaRPr lang="el-GR" sz="1600" i="1" smtClean="0">
              <a:solidFill>
                <a:schemeClr val="accent1"/>
              </a:solidFill>
            </a:endParaRPr>
          </a:p>
        </p:txBody>
      </p:sp>
      <p:pic>
        <p:nvPicPr>
          <p:cNvPr id="5" name="Θέση εικόνας 4" descr="EM of influenza virus.jpg"/>
          <p:cNvPicPr>
            <a:picLocks noGrp="1"/>
          </p:cNvPicPr>
          <p:nvPr>
            <p:ph type="pic" idx="1"/>
          </p:nvPr>
        </p:nvPicPr>
        <p:blipFill>
          <a:blip r:embed="rId5">
            <a:extLst>
              <a:ext uri="{28A0092B-C50C-407E-A947-70E740481C1C}"/>
            </a:extLst>
          </a:blip>
          <a:srcRect t="26386" b="26386"/>
          <a:stretch>
            <a:fillRect/>
          </a:stretch>
        </p:blipFill>
        <p:spPr>
          <a:xfrm>
            <a:off x="611560" y="692696"/>
            <a:ext cx="7367736" cy="3166312"/>
          </a:xfr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260648"/>
            <a:ext cx="6984776" cy="4524315"/>
          </a:xfrm>
          <a:prstGeom prst="rect">
            <a:avLst/>
          </a:prstGeom>
        </p:spPr>
        <p:txBody>
          <a:bodyPr>
            <a:spAutoFit/>
          </a:bodyPr>
          <a:lstStyle/>
          <a:p>
            <a:pPr fontAlgn="auto">
              <a:spcBef>
                <a:spcPts val="0"/>
              </a:spcBef>
              <a:spcAft>
                <a:spcPts val="0"/>
              </a:spcAft>
              <a:defRPr/>
            </a:pPr>
            <a:r>
              <a:rPr lang="el-GR" sz="2400" b="1" cap="all" dirty="0">
                <a:solidFill>
                  <a:schemeClr val="accent1">
                    <a:lumMod val="75000"/>
                  </a:schemeClr>
                </a:solidFill>
                <a:effectLst>
                  <a:reflection blurRad="12700" stA="28000" endPos="45000" dist="1003" dir="5400000" sy="-100000" algn="bl"/>
                </a:effectLst>
                <a:latin typeface="+mn-lt"/>
                <a:cs typeface="+mn-cs"/>
              </a:rPr>
              <a:t>Θεραπεία</a:t>
            </a:r>
            <a:endParaRPr lang="el-GR" sz="2400" dirty="0">
              <a:solidFill>
                <a:schemeClr val="accent1">
                  <a:lumMod val="75000"/>
                </a:schemeClr>
              </a:solidFill>
              <a:latin typeface="+mn-lt"/>
              <a:cs typeface="+mn-cs"/>
            </a:endParaRPr>
          </a:p>
          <a:p>
            <a:pPr fontAlgn="auto">
              <a:spcBef>
                <a:spcPts val="0"/>
              </a:spcBef>
              <a:spcAft>
                <a:spcPts val="0"/>
              </a:spcAft>
              <a:defRPr/>
            </a:pPr>
            <a:r>
              <a:rPr lang="el-GR" sz="2400" dirty="0">
                <a:solidFill>
                  <a:schemeClr val="accent1">
                    <a:lumMod val="75000"/>
                  </a:schemeClr>
                </a:solidFill>
                <a:latin typeface="+mn-lt"/>
                <a:cs typeface="+mn-cs"/>
              </a:rPr>
              <a:t>Οι άνθρωποι με γρίπη πρέπει να ξεκουράζονται, να πίνουν πολλά υγρά, να αποφεύγουν την χρήση του </a:t>
            </a:r>
            <a:r>
              <a:rPr lang="el-GR" sz="2400" dirty="0">
                <a:solidFill>
                  <a:schemeClr val="accent1">
                    <a:lumMod val="75000"/>
                  </a:schemeClr>
                </a:solidFill>
                <a:latin typeface="+mn-lt"/>
                <a:cs typeface="+mn-cs"/>
                <a:hlinkClick r:id="rId2" tooltip="Αλκοόλ"/>
              </a:rPr>
              <a:t>αλκοόλ</a:t>
            </a:r>
            <a:r>
              <a:rPr lang="el-GR" sz="2400" dirty="0">
                <a:solidFill>
                  <a:schemeClr val="accent1">
                    <a:lumMod val="75000"/>
                  </a:schemeClr>
                </a:solidFill>
                <a:latin typeface="+mn-lt"/>
                <a:cs typeface="+mn-cs"/>
              </a:rPr>
              <a:t> και το κάπνισμα και αν χρειαστεί να παίρνουν φάρμακα, όπως </a:t>
            </a:r>
            <a:r>
              <a:rPr lang="el-GR" sz="2400" dirty="0" err="1">
                <a:solidFill>
                  <a:schemeClr val="accent1">
                    <a:lumMod val="75000"/>
                  </a:schemeClr>
                </a:solidFill>
                <a:latin typeface="+mn-lt"/>
                <a:cs typeface="+mn-cs"/>
                <a:hlinkClick r:id="rId3" tooltip="Παρακεταμόλη"/>
              </a:rPr>
              <a:t>παρακεταμόλη</a:t>
            </a:r>
            <a:r>
              <a:rPr lang="el-GR" sz="2400" dirty="0">
                <a:solidFill>
                  <a:schemeClr val="accent1">
                    <a:lumMod val="75000"/>
                  </a:schemeClr>
                </a:solidFill>
                <a:latin typeface="+mn-lt"/>
                <a:cs typeface="+mn-cs"/>
              </a:rPr>
              <a:t> για να ανακουφίσουν τον πυρετό και τους μυϊκούς πόνους που σχετίζονται με την γρίπη. Παιδιά και έφηβοι με συμπτώματα γρίπης, θα πρέπει να αποφεύγουν την χρήση ασπιρίνης κατά την διάρκεια της μόλυνσης.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p:cNvSpPr>
          <p:nvPr>
            <p:ph type="title"/>
          </p:nvPr>
        </p:nvSpPr>
        <p:spPr bwMode="auto">
          <a:xfrm>
            <a:off x="457200" y="274638"/>
            <a:ext cx="8229600" cy="3946525"/>
          </a:xfrm>
          <a:noFill/>
        </p:spPr>
        <p:txBody>
          <a:bodyPr wrap="square" lIns="91440" tIns="45720" rIns="91440" bIns="45720" numCol="1" anchorCtr="0" compatLnSpc="1">
            <a:prstTxWarp prst="textNoShape">
              <a:avLst/>
            </a:prstTxWarp>
          </a:bodyPr>
          <a:lstStyle/>
          <a:p>
            <a:r>
              <a:rPr lang="el-GR" smtClean="0">
                <a:effectLst/>
                <a:latin typeface="Arial" charset="0"/>
              </a:rPr>
              <a:t>Ευχαριστούμε:</a:t>
            </a:r>
            <a:br>
              <a:rPr lang="el-GR" smtClean="0">
                <a:effectLst/>
                <a:latin typeface="Arial" charset="0"/>
              </a:rPr>
            </a:br>
            <a:r>
              <a:rPr lang="el-GR" smtClean="0">
                <a:effectLst/>
                <a:latin typeface="Arial" charset="0"/>
              </a:rPr>
              <a:t/>
            </a:r>
            <a:br>
              <a:rPr lang="el-GR" smtClean="0">
                <a:effectLst/>
                <a:latin typeface="Arial" charset="0"/>
              </a:rPr>
            </a:br>
            <a:r>
              <a:rPr lang="el-GR" smtClean="0">
                <a:effectLst/>
                <a:latin typeface="Arial" charset="0"/>
              </a:rPr>
              <a:t>ΤΕΡΝΙΩΤΗ ΧΡΙΣΤΙΝΑ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ΧΡΙΣΤΙΝΑ.Χριστίνα-PC\Documents\ffluu.jpg15.jpg"/>
          <p:cNvPicPr>
            <a:picLocks noChangeAspect="1" noChangeArrowheads="1"/>
          </p:cNvPicPr>
          <p:nvPr/>
        </p:nvPicPr>
        <p:blipFill>
          <a:blip r:embed="rId2"/>
          <a:srcRect/>
          <a:stretch>
            <a:fillRect/>
          </a:stretch>
        </p:blipFill>
        <p:spPr bwMode="auto">
          <a:xfrm>
            <a:off x="179388" y="1054100"/>
            <a:ext cx="4824412" cy="3984625"/>
          </a:xfrm>
          <a:prstGeom prst="rect">
            <a:avLst/>
          </a:prstGeom>
          <a:noFill/>
          <a:ln w="9525">
            <a:noFill/>
            <a:miter lim="800000"/>
            <a:headEnd/>
            <a:tailEnd/>
          </a:ln>
        </p:spPr>
      </p:pic>
      <p:pic>
        <p:nvPicPr>
          <p:cNvPr id="14338" name="Picture 6" descr="http://www.jenny.gr/wp-content/uploads/2013/01/%CE%93%CE%A1%CE%99%CE%A0%CE%971.jpg"/>
          <p:cNvPicPr>
            <a:picLocks noChangeAspect="1" noChangeArrowheads="1"/>
          </p:cNvPicPr>
          <p:nvPr/>
        </p:nvPicPr>
        <p:blipFill>
          <a:blip r:embed="rId3"/>
          <a:srcRect/>
          <a:stretch>
            <a:fillRect/>
          </a:stretch>
        </p:blipFill>
        <p:spPr bwMode="auto">
          <a:xfrm>
            <a:off x="5294313" y="590550"/>
            <a:ext cx="3097212" cy="2816225"/>
          </a:xfrm>
          <a:prstGeom prst="rect">
            <a:avLst/>
          </a:prstGeom>
          <a:noFill/>
          <a:ln w="9525">
            <a:noFill/>
            <a:miter lim="800000"/>
            <a:headEnd/>
            <a:tailEnd/>
          </a:ln>
        </p:spPr>
      </p:pic>
      <p:pic>
        <p:nvPicPr>
          <p:cNvPr id="14339" name="Picture 8" descr="http://content-mcdn.e-go.gr/filesystem/images/20140219/low/assets_LARGE_t_420_54312490.JPG"/>
          <p:cNvPicPr>
            <a:picLocks noChangeAspect="1" noChangeArrowheads="1"/>
          </p:cNvPicPr>
          <p:nvPr/>
        </p:nvPicPr>
        <p:blipFill>
          <a:blip r:embed="rId4"/>
          <a:srcRect/>
          <a:stretch>
            <a:fillRect/>
          </a:stretch>
        </p:blipFill>
        <p:spPr bwMode="auto">
          <a:xfrm>
            <a:off x="5222875" y="3500438"/>
            <a:ext cx="3240088" cy="30749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16013" y="908050"/>
            <a:ext cx="6624637" cy="3478213"/>
          </a:xfrm>
          <a:prstGeom prst="rect">
            <a:avLst/>
          </a:prstGeom>
        </p:spPr>
        <p:txBody>
          <a:bodyPr>
            <a:spAutoFit/>
          </a:bodyPr>
          <a:lstStyle/>
          <a:p>
            <a:pPr fontAlgn="auto">
              <a:spcBef>
                <a:spcPts val="0"/>
              </a:spcBef>
              <a:spcAft>
                <a:spcPts val="0"/>
              </a:spcAft>
              <a:defRPr/>
            </a:pPr>
            <a:r>
              <a:rPr lang="el-GR" sz="2000" dirty="0">
                <a:solidFill>
                  <a:schemeClr val="accent1">
                    <a:lumMod val="50000"/>
                  </a:schemeClr>
                </a:solidFill>
                <a:latin typeface="+mn-lt"/>
                <a:cs typeface="+mn-cs"/>
              </a:rPr>
              <a:t>Η γρίπη εξαπλώνεται στον κόσμο με εποχιακές πανδημίες, σκοτώνοντας εκατομμύρια ανθρώπους σε πανδημικά χρόνια και χιλιάδες ανθρώπους σε μη πανδημικά χρόνια. Τρεις πανδημίες γρίπης συνέβησαν τον 20ό αιώνα σκοτώνοντας εκατομμύρια ανθρώπους, με την κάθε μια των πανδημιών να εμφανίζει την γρίπη κάθε φορά ως νέο μικροβιολογικό στέλεχος. Αυτά τα νέα στελέχη εμφανίζονται ως αποτέλεσμα μετάδοσης του ιού από άλλα θηλαστικά σε ανθρώπους.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27088" y="1042988"/>
            <a:ext cx="6697662" cy="2247900"/>
          </a:xfrm>
          <a:prstGeom prst="rect">
            <a:avLst/>
          </a:prstGeom>
        </p:spPr>
        <p:txBody>
          <a:bodyPr>
            <a:spAutoFit/>
          </a:bodyPr>
          <a:lstStyle/>
          <a:p>
            <a:pPr fontAlgn="auto">
              <a:spcBef>
                <a:spcPts val="0"/>
              </a:spcBef>
              <a:spcAft>
                <a:spcPts val="0"/>
              </a:spcAft>
              <a:defRPr/>
            </a:pPr>
            <a:r>
              <a:rPr lang="el-GR" sz="2000" i="1" dirty="0">
                <a:solidFill>
                  <a:schemeClr val="accent2">
                    <a:lumMod val="75000"/>
                  </a:schemeClr>
                </a:solidFill>
                <a:latin typeface="+mn-lt"/>
                <a:cs typeface="+mn-cs"/>
              </a:rPr>
              <a:t>Μερικές φορές την μπερδεύουμε με το </a:t>
            </a:r>
            <a:r>
              <a:rPr lang="el-GR" sz="2000" i="1" dirty="0">
                <a:solidFill>
                  <a:schemeClr val="accent2">
                    <a:lumMod val="75000"/>
                  </a:schemeClr>
                </a:solidFill>
                <a:latin typeface="+mn-lt"/>
                <a:cs typeface="+mn-cs"/>
                <a:hlinkClick r:id="rId2" tooltip="Κοινό κρυολόγημα"/>
              </a:rPr>
              <a:t>κοινό κρυολόγημα</a:t>
            </a:r>
            <a:r>
              <a:rPr lang="el-GR" sz="2000" i="1" dirty="0">
                <a:solidFill>
                  <a:schemeClr val="accent2">
                    <a:lumMod val="75000"/>
                  </a:schemeClr>
                </a:solidFill>
                <a:latin typeface="+mn-lt"/>
                <a:cs typeface="+mn-cs"/>
              </a:rPr>
              <a:t>, αλλά η γρίπη είναι πολύ πιο σοβαρή ασθένεια και προκαλείται από διαφορετικό τύπο ιών. Παρόλο που η ναυτία και ο εμετός είναι κοινή στα παιδιά αυτά τα χαρακτηριστικά οφείλονται σε μη σχετική γαστρεντερίτιδα που μερικές φορές αποκαλείται στομαχική γρίπη</a:t>
            </a:r>
            <a:r>
              <a:rPr lang="el-GR" i="1" dirty="0">
                <a:solidFill>
                  <a:schemeClr val="accent2">
                    <a:lumMod val="75000"/>
                  </a:schemeClr>
                </a:solidFill>
                <a:latin typeface="+mn-lt"/>
                <a:cs typeface="+mn-cs"/>
              </a:rPr>
              <a:t>.</a:t>
            </a:r>
          </a:p>
        </p:txBody>
      </p:sp>
      <p:pic>
        <p:nvPicPr>
          <p:cNvPr id="3" name="Εικόνα 2" descr="http://3.bp.blogspot.com/-11pIjRCZXh4/Tr4hy9S4IEI/AAAAAAAABDk/G1s733yu7yg/s1600/lt_cold_flu_myths-1.jpg"/>
          <p:cNvPicPr/>
          <p:nvPr/>
        </p:nvPicPr>
        <p:blipFill>
          <a:blip r:embed="rId3">
            <a:extLst>
              <a:ext uri="{28A0092B-C50C-407E-A947-70E740481C1C}"/>
            </a:extLst>
          </a:blip>
          <a:srcRect/>
          <a:stretch>
            <a:fillRect/>
          </a:stretch>
        </p:blipFill>
        <p:spPr bwMode="auto">
          <a:xfrm>
            <a:off x="3779912" y="3290171"/>
            <a:ext cx="4752528" cy="3240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620688"/>
            <a:ext cx="4572000" cy="1323439"/>
          </a:xfrm>
          <a:prstGeom prst="rect">
            <a:avLst/>
          </a:prstGeom>
        </p:spPr>
        <p:txBody>
          <a:bodyPr>
            <a:spAutoFit/>
          </a:bodyPr>
          <a:lstStyle/>
          <a:p>
            <a:pPr fontAlgn="auto">
              <a:spcBef>
                <a:spcPts val="0"/>
              </a:spcBef>
              <a:spcAft>
                <a:spcPts val="0"/>
              </a:spcAft>
              <a:defRPr/>
            </a:pPr>
            <a:r>
              <a:rPr lang="el-GR" sz="4000" b="1" cap="all" dirty="0">
                <a:effectLst>
                  <a:reflection blurRad="12700" stA="28000" endPos="45000" dist="1003" dir="5400000" sy="-100000" algn="bl"/>
                </a:effectLst>
                <a:latin typeface="+mn-lt"/>
                <a:cs typeface="+mn-cs"/>
              </a:rPr>
              <a:t>Τύποι</a:t>
            </a:r>
            <a:endParaRPr lang="el-GR" sz="4000" dirty="0">
              <a:latin typeface="+mn-lt"/>
              <a:cs typeface="+mn-cs"/>
            </a:endParaRPr>
          </a:p>
          <a:p>
            <a:pPr fontAlgn="auto">
              <a:spcBef>
                <a:spcPts val="0"/>
              </a:spcBef>
              <a:spcAft>
                <a:spcPts val="0"/>
              </a:spcAft>
              <a:defRPr/>
            </a:pPr>
            <a:r>
              <a:rPr lang="el-GR" sz="4000" dirty="0">
                <a:latin typeface="+mn-lt"/>
                <a:cs typeface="+mn-cs"/>
                <a:hlinkClick r:id="rId2" tooltip="Ιός γρίπης A"/>
              </a:rPr>
              <a:t>Ιός γρίπης A</a:t>
            </a:r>
            <a:r>
              <a:rPr lang="el-GR" sz="4000" dirty="0">
                <a:latin typeface="+mn-lt"/>
                <a:cs typeface="+mn-cs"/>
              </a:rPr>
              <a:t>,</a:t>
            </a:r>
            <a:r>
              <a:rPr lang="en-US" sz="4000" dirty="0">
                <a:latin typeface="+mn-lt"/>
                <a:cs typeface="+mn-cs"/>
              </a:rPr>
              <a:t>B</a:t>
            </a:r>
            <a:r>
              <a:rPr lang="el-GR" sz="4000" dirty="0">
                <a:latin typeface="+mn-lt"/>
                <a:cs typeface="+mn-cs"/>
              </a:rPr>
              <a:t>,</a:t>
            </a:r>
            <a:r>
              <a:rPr lang="en-US" sz="4000" dirty="0">
                <a:latin typeface="+mn-lt"/>
                <a:cs typeface="+mn-cs"/>
              </a:rPr>
              <a:t>C</a:t>
            </a:r>
            <a:endParaRPr lang="el-GR" sz="4000" dirty="0">
              <a:latin typeface="+mn-lt"/>
              <a:cs typeface="+mn-cs"/>
            </a:endParaRPr>
          </a:p>
        </p:txBody>
      </p:sp>
      <p:sp>
        <p:nvSpPr>
          <p:cNvPr id="3" name="Ορθογώνιο 2"/>
          <p:cNvSpPr/>
          <p:nvPr/>
        </p:nvSpPr>
        <p:spPr>
          <a:xfrm>
            <a:off x="827088" y="2551113"/>
            <a:ext cx="7200900" cy="2678112"/>
          </a:xfrm>
          <a:prstGeom prst="rect">
            <a:avLst/>
          </a:prstGeom>
        </p:spPr>
        <p:txBody>
          <a:bodyPr>
            <a:spAutoFit/>
          </a:bodyPr>
          <a:lstStyle/>
          <a:p>
            <a:pPr>
              <a:spcBef>
                <a:spcPts val="0"/>
              </a:spcBef>
              <a:spcAft>
                <a:spcPts val="0"/>
              </a:spcAft>
              <a:defRPr/>
            </a:pPr>
            <a:r>
              <a:rPr lang="el-GR" sz="2800" i="1" dirty="0">
                <a:solidFill>
                  <a:schemeClr val="accent1">
                    <a:lumMod val="75000"/>
                  </a:schemeClr>
                </a:solidFill>
                <a:latin typeface="+mn-lt"/>
                <a:cs typeface="+mn-cs"/>
              </a:rPr>
              <a:t>Μπορεί να είναι δύσκολο να ξεχωρίσει κάποιος την γρίπη από το κοινό κρυολόγημα στα αρχικά στάδια, αλλά τα συμπτώματα της γρίπης είναι ποιο σοβαρά από αυτά του κρυολογήματος.</a:t>
            </a:r>
            <a:endParaRPr lang="el-GR" sz="28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Ορθογώνιο 1"/>
          <p:cNvSpPr>
            <a:spLocks noChangeArrowheads="1"/>
          </p:cNvSpPr>
          <p:nvPr/>
        </p:nvSpPr>
        <p:spPr bwMode="auto">
          <a:xfrm>
            <a:off x="2627313" y="260350"/>
            <a:ext cx="5184775" cy="5816600"/>
          </a:xfrm>
          <a:prstGeom prst="rect">
            <a:avLst/>
          </a:prstGeom>
          <a:noFill/>
          <a:ln w="9525">
            <a:noFill/>
            <a:miter lim="800000"/>
            <a:headEnd/>
            <a:tailEnd/>
          </a:ln>
        </p:spPr>
        <p:txBody>
          <a:bodyPr>
            <a:spAutoFit/>
          </a:bodyPr>
          <a:lstStyle/>
          <a:p>
            <a:r>
              <a:rPr lang="el-GR" sz="2400" i="1">
                <a:latin typeface="Lucida Sans Unicode" pitchFamily="34" charset="0"/>
              </a:rPr>
              <a:t>Όπως ακριβώς με </a:t>
            </a:r>
            <a:endParaRPr lang="el-GR" sz="2400">
              <a:latin typeface="Lucida Sans Unicode" pitchFamily="34" charset="0"/>
            </a:endParaRPr>
          </a:p>
          <a:p>
            <a:r>
              <a:rPr lang="el-GR" sz="2400" i="1">
                <a:latin typeface="Lucida Sans Unicode" pitchFamily="34" charset="0"/>
              </a:rPr>
              <a:t>τους εποχικούς ιούς, ο ιός της γρίπης Η1Ν1 εισέρχεται στον οργανισμό μέσω του βλεννογόνου της μύτης, των οφθαλμών και του στόματος. Κάθε φορά που αγγίζετε μια από αυτές τις περιοχές, είναι δυνατόν να μολυνθείτε με κάποιο ιό, γεγονός το οποίο καθιστά επιτακτική την </a:t>
            </a:r>
            <a:endParaRPr lang="el-GR" sz="2400">
              <a:latin typeface="Lucida Sans Unicode" pitchFamily="34" charset="0"/>
            </a:endParaRPr>
          </a:p>
          <a:p>
            <a:r>
              <a:rPr lang="el-GR" sz="2400" i="1">
                <a:latin typeface="Lucida Sans Unicode" pitchFamily="34" charset="0"/>
              </a:rPr>
              <a:t>ανάγκη  να απολυμαίνετε τα χέρια σας με συχνό πλύσιμο.</a:t>
            </a:r>
            <a:endParaRPr lang="el-GR" sz="2400">
              <a:latin typeface="Lucida Sans Unicode" pitchFamily="34" charset="0"/>
            </a:endParaRPr>
          </a:p>
          <a:p>
            <a:r>
              <a:rPr lang="el-GR" sz="2400" i="1">
                <a:latin typeface="Lucida Sans Unicode" pitchFamily="34" charset="0"/>
              </a:rPr>
              <a:t> </a:t>
            </a:r>
            <a:endParaRPr lang="el-GR" sz="2400">
              <a:latin typeface="Lucida Sans Unicode" pitchFamily="34" charset="0"/>
            </a:endParaRPr>
          </a:p>
          <a:p>
            <a:r>
              <a:rPr lang="el-GR" i="1">
                <a:latin typeface="Lucida Sans Unicode" pitchFamily="34" charset="0"/>
              </a:rPr>
              <a:t> </a:t>
            </a:r>
            <a:endParaRPr lang="el-GR">
              <a:latin typeface="Lucida Sans Unicode" pitchFamily="34" charset="0"/>
            </a:endParaRPr>
          </a:p>
          <a:p>
            <a:r>
              <a:rPr lang="el-GR" i="1">
                <a:latin typeface="Lucida Sans Unicode" pitchFamily="34" charset="0"/>
              </a:rPr>
              <a:t> </a:t>
            </a:r>
            <a:endParaRPr lang="el-GR">
              <a:latin typeface="Lucida Sans Unicode"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half" idx="1"/>
          </p:nvPr>
        </p:nvSpPr>
        <p:spPr>
          <a:xfrm>
            <a:off x="1331913" y="1268413"/>
            <a:ext cx="4038600" cy="4525962"/>
          </a:xfrm>
        </p:spPr>
        <p:txBody>
          <a:bodyPr>
            <a:normAutofit fontScale="25000" lnSpcReduction="20000"/>
          </a:bodyPr>
          <a:lstStyle/>
          <a:p>
            <a:pPr marL="365760" indent="-256032" fontAlgn="auto">
              <a:spcAft>
                <a:spcPts val="0"/>
              </a:spcAft>
              <a:buFont typeface="Wingdings 3"/>
              <a:buChar char=""/>
              <a:defRPr/>
            </a:pPr>
            <a:r>
              <a:rPr lang="el-GR" sz="8000" i="1" dirty="0">
                <a:solidFill>
                  <a:schemeClr val="accent1">
                    <a:lumMod val="75000"/>
                  </a:schemeClr>
                </a:solidFill>
              </a:rPr>
              <a:t>Στα παιδιά επικίνδυνα συμπτώματα είναι:</a:t>
            </a:r>
          </a:p>
          <a:p>
            <a:pPr marL="365760" indent="-256032" fontAlgn="auto">
              <a:spcAft>
                <a:spcPts val="0"/>
              </a:spcAft>
              <a:buFont typeface="Wingdings 3"/>
              <a:buChar char=""/>
              <a:defRPr/>
            </a:pPr>
            <a:r>
              <a:rPr lang="el-GR" sz="8000" i="1" dirty="0">
                <a:solidFill>
                  <a:schemeClr val="accent1">
                    <a:lumMod val="75000"/>
                  </a:schemeClr>
                </a:solidFill>
              </a:rPr>
              <a:t>Δυσκολία στην αναπνοή ή γρήγορη αναπνοή</a:t>
            </a:r>
          </a:p>
          <a:p>
            <a:pPr marL="365760" indent="-256032" fontAlgn="auto">
              <a:spcAft>
                <a:spcPts val="0"/>
              </a:spcAft>
              <a:buFont typeface="Wingdings 3"/>
              <a:buChar char=""/>
              <a:defRPr/>
            </a:pPr>
            <a:r>
              <a:rPr lang="el-GR" sz="8000" i="1" dirty="0">
                <a:solidFill>
                  <a:schemeClr val="accent1">
                    <a:lumMod val="75000"/>
                  </a:schemeClr>
                </a:solidFill>
              </a:rPr>
              <a:t>Μελάνιασμα στο δέρμα</a:t>
            </a:r>
          </a:p>
          <a:p>
            <a:pPr marL="365760" indent="-256032" fontAlgn="auto">
              <a:spcAft>
                <a:spcPts val="0"/>
              </a:spcAft>
              <a:buFont typeface="Wingdings 3"/>
              <a:buChar char=""/>
              <a:defRPr/>
            </a:pPr>
            <a:r>
              <a:rPr lang="el-GR" sz="8000" i="1" dirty="0">
                <a:solidFill>
                  <a:schemeClr val="accent1">
                    <a:lumMod val="75000"/>
                  </a:schemeClr>
                </a:solidFill>
              </a:rPr>
              <a:t>Ελαττωμένη πρόσληψη υγρών</a:t>
            </a:r>
          </a:p>
          <a:p>
            <a:pPr marL="365760" indent="-256032" fontAlgn="auto">
              <a:spcAft>
                <a:spcPts val="0"/>
              </a:spcAft>
              <a:buFont typeface="Wingdings 3"/>
              <a:buChar char=""/>
              <a:defRPr/>
            </a:pPr>
            <a:r>
              <a:rPr lang="el-GR" sz="8000" i="1" dirty="0">
                <a:solidFill>
                  <a:schemeClr val="accent1">
                    <a:lumMod val="75000"/>
                  </a:schemeClr>
                </a:solidFill>
              </a:rPr>
              <a:t>Υπνηλία και δυσκολία στη συνεργασία (μη φυσιολογικές αντιδράσεις;)</a:t>
            </a:r>
          </a:p>
          <a:p>
            <a:pPr marL="365760" indent="-256032" fontAlgn="auto">
              <a:spcAft>
                <a:spcPts val="0"/>
              </a:spcAft>
              <a:buFont typeface="Wingdings 3"/>
              <a:buChar char=""/>
              <a:defRPr/>
            </a:pPr>
            <a:r>
              <a:rPr lang="el-GR" sz="8000" i="1" dirty="0">
                <a:solidFill>
                  <a:schemeClr val="accent1">
                    <a:lumMod val="75000"/>
                  </a:schemeClr>
                </a:solidFill>
              </a:rPr>
              <a:t>Υπερβολική ευερεθιστότητα ή εξάντληση</a:t>
            </a:r>
          </a:p>
          <a:p>
            <a:pPr marL="365760" indent="-256032" fontAlgn="auto">
              <a:spcAft>
                <a:spcPts val="0"/>
              </a:spcAft>
              <a:buFont typeface="Wingdings 3"/>
              <a:buChar char=""/>
              <a:defRPr/>
            </a:pPr>
            <a:r>
              <a:rPr lang="el-GR" sz="8000" i="1" dirty="0">
                <a:solidFill>
                  <a:schemeClr val="accent1">
                    <a:lumMod val="75000"/>
                  </a:schemeClr>
                </a:solidFill>
              </a:rPr>
              <a:t>Συμπτώματα που ενώ βελτιώνονταν ξαφνικά χειροτέρευσαν</a:t>
            </a:r>
          </a:p>
          <a:p>
            <a:pPr marL="365760" indent="-256032" fontAlgn="auto">
              <a:spcAft>
                <a:spcPts val="0"/>
              </a:spcAft>
              <a:buFont typeface="Wingdings 3"/>
              <a:buChar char=""/>
              <a:defRPr/>
            </a:pPr>
            <a:r>
              <a:rPr lang="el-GR" sz="8000" i="1" dirty="0">
                <a:solidFill>
                  <a:schemeClr val="accent1">
                    <a:lumMod val="75000"/>
                  </a:schemeClr>
                </a:solidFill>
              </a:rPr>
              <a:t>Πυρετός με εξάνθημα</a:t>
            </a:r>
          </a:p>
          <a:p>
            <a:pPr marL="365760" indent="-256032" fontAlgn="auto">
              <a:spcAft>
                <a:spcPts val="0"/>
              </a:spcAft>
              <a:buFont typeface="Wingdings 3"/>
              <a:buChar char=""/>
              <a:defRPr/>
            </a:pPr>
            <a:r>
              <a:rPr lang="el-GR" i="1" dirty="0"/>
              <a:t> </a:t>
            </a:r>
            <a:endParaRPr lang="el-GR" dirty="0"/>
          </a:p>
          <a:p>
            <a:pPr marL="365760" indent="-256032" fontAlgn="auto">
              <a:spcAft>
                <a:spcPts val="0"/>
              </a:spcAft>
              <a:buFont typeface="Wingdings 3"/>
              <a:buChar char=""/>
              <a:defRPr/>
            </a:pPr>
            <a:endParaRPr lang="el-GR" dirty="0"/>
          </a:p>
        </p:txBody>
      </p:sp>
      <p:sp>
        <p:nvSpPr>
          <p:cNvPr id="4" name="Τίτλος 3"/>
          <p:cNvSpPr>
            <a:spLocks noGrp="1"/>
          </p:cNvSpPr>
          <p:nvPr>
            <p:ph type="title"/>
          </p:nvPr>
        </p:nvSpPr>
        <p:spPr>
          <a:xfrm>
            <a:off x="457200" y="274638"/>
            <a:ext cx="8229600" cy="922114"/>
          </a:xfrm>
        </p:spPr>
        <p:txBody>
          <a:bodyPr/>
          <a:lstStyle/>
          <a:p>
            <a:pPr fontAlgn="auto">
              <a:spcAft>
                <a:spcPts val="0"/>
              </a:spcAft>
              <a:defRPr/>
            </a:pPr>
            <a:r>
              <a:rPr lang="el-GR" dirty="0" smtClean="0">
                <a:solidFill>
                  <a:schemeClr val="bg1"/>
                </a:solidFill>
              </a:rPr>
              <a:t>ΣΥΜΠΤΩΜΑΤΑ</a:t>
            </a:r>
            <a:endParaRPr lang="el-GR"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descr="https://lh4.googleusercontent.com/-PQOe6EYe1Gs/Tr4xhhkrN7I/AAAAAAAAmSk/yMa2KII_2FU/s633/pyretos_1_h_633_451.jpg"/>
          <p:cNvPicPr/>
          <p:nvPr/>
        </p:nvPicPr>
        <p:blipFill>
          <a:blip r:embed="rId2">
            <a:extLst>
              <a:ext uri="{28A0092B-C50C-407E-A947-70E740481C1C}"/>
            </a:extLst>
          </a:blip>
          <a:srcRect/>
          <a:stretch>
            <a:fillRect/>
          </a:stretch>
        </p:blipFill>
        <p:spPr bwMode="auto">
          <a:xfrm>
            <a:off x="1259632" y="764704"/>
            <a:ext cx="6480720" cy="468052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descr="http://www.paidiatre.gr/picture/suxna_me_rwtoun/afisa_mv.jpg"/>
          <p:cNvPicPr/>
          <p:nvPr/>
        </p:nvPicPr>
        <p:blipFill>
          <a:blip r:embed="rId2">
            <a:extLst>
              <a:ext uri="{28A0092B-C50C-407E-A947-70E740481C1C}"/>
            </a:extLst>
          </a:blip>
          <a:srcRect/>
          <a:stretch>
            <a:fillRect/>
          </a:stretch>
        </p:blipFill>
        <p:spPr bwMode="auto">
          <a:xfrm>
            <a:off x="3491880" y="-26818"/>
            <a:ext cx="4380394" cy="66247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4.xml><?xml version="1.0" encoding="utf-8"?>
<a:themeOverride xmlns:a="http://schemas.openxmlformats.org/drawingml/2006/main">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Concourse</Template>
  <TotalTime>26</TotalTime>
  <Words>366</Words>
  <Application>Microsoft Office PowerPoint</Application>
  <PresentationFormat>On-screen Show (4:3)</PresentationFormat>
  <Paragraphs>21</Paragraphs>
  <Slides>12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8</vt:i4>
      </vt:variant>
      <vt:variant>
        <vt:lpstr>Τίτλοι διαφανειών</vt:lpstr>
      </vt:variant>
      <vt:variant>
        <vt:i4>12</vt:i4>
      </vt:variant>
    </vt:vector>
  </HeadingPairs>
  <TitlesOfParts>
    <vt:vector size="26" baseType="lpstr">
      <vt:lpstr>Lucida Sans Unicode</vt:lpstr>
      <vt:lpstr>Arial</vt:lpstr>
      <vt:lpstr>Wingdings 3</vt:lpstr>
      <vt:lpstr>Verdana</vt:lpstr>
      <vt:lpstr>Wingdings 2</vt:lpstr>
      <vt:lpstr>Calibri</vt:lpstr>
      <vt:lpstr>Συγκέντρωση</vt:lpstr>
      <vt:lpstr>Συγκέντρωση</vt:lpstr>
      <vt:lpstr>Συγκέντρωση</vt:lpstr>
      <vt:lpstr>Συγκέντρωση</vt:lpstr>
      <vt:lpstr>Συγκέντρωση</vt:lpstr>
      <vt:lpstr>Συγκέντρωση</vt:lpstr>
      <vt:lpstr>Συγκέντρωση</vt:lpstr>
      <vt:lpstr>Συγκέντρωση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Ευχαριστούμε:  ΤΕΡΝΙΩΤΗ ΧΡΙΣΤΙΝΑ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ΓΡΙΠΗ</dc:title>
  <dc:creator>ΧΡΙΣΤΙΝΑ</dc:creator>
  <cp:lastModifiedBy>user</cp:lastModifiedBy>
  <cp:revision>5</cp:revision>
  <dcterms:created xsi:type="dcterms:W3CDTF">2014-11-10T15:11:18Z</dcterms:created>
  <dcterms:modified xsi:type="dcterms:W3CDTF">2014-11-29T17:20:50Z</dcterms:modified>
</cp:coreProperties>
</file>