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0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E165-D528-4D61-8163-8473798E4AB6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360FA-4D8D-4A64-9BCB-151D8E52C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360FA-4D8D-4A64-9BCB-151D8E52CABD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EE8E3B1-7986-402A-BA44-CD3BD7BFB30F}" type="datetimeFigureOut">
              <a:rPr lang="el-GR" smtClean="0"/>
              <a:pPr/>
              <a:t>9/11/2014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8051BD1-FB8B-4DF7-A476-875B5A6E0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652448"/>
          </a:xfrm>
        </p:spPr>
        <p:txBody>
          <a:bodyPr>
            <a:noAutofit/>
          </a:bodyPr>
          <a:lstStyle/>
          <a:p>
            <a:pPr algn="ctr"/>
            <a:r>
              <a:rPr lang="el-GR" sz="9600" dirty="0" smtClean="0">
                <a:solidFill>
                  <a:schemeClr val="tx1">
                    <a:lumMod val="75000"/>
                  </a:schemeClr>
                </a:solidFill>
              </a:rPr>
              <a:t>ΧΟΛΕΡΑ</a:t>
            </a:r>
            <a:endParaRPr lang="el-GR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3 - Εικόνα" descr="150px-Cholera_bacteria_SE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500438"/>
            <a:ext cx="3000396" cy="3096408"/>
          </a:xfrm>
          <a:prstGeom prst="rect">
            <a:avLst/>
          </a:prstGeom>
        </p:spPr>
      </p:pic>
      <p:sp>
        <p:nvSpPr>
          <p:cNvPr id="6" name="2 - Υπότιτλος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317736" cy="1857388"/>
          </a:xfrm>
          <a:ln>
            <a:solidFill>
              <a:schemeClr val="bg1"/>
            </a:solidFill>
          </a:ln>
          <a:scene3d>
            <a:camera prst="perspectiveRelaxedModerately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el-GR" sz="4000" b="1" i="1" dirty="0" smtClean="0">
                <a:solidFill>
                  <a:schemeClr val="bg1"/>
                </a:solidFill>
              </a:rPr>
              <a:t>Το βακτήριο </a:t>
            </a:r>
            <a:r>
              <a:rPr lang="el-GR" sz="4000" b="1" i="1" dirty="0" err="1" smtClean="0">
                <a:solidFill>
                  <a:schemeClr val="bg1"/>
                </a:solidFill>
              </a:rPr>
              <a:t>Vibrio</a:t>
            </a:r>
            <a:r>
              <a:rPr lang="el-GR" sz="4000" b="1" i="1" dirty="0" smtClean="0">
                <a:solidFill>
                  <a:schemeClr val="bg1"/>
                </a:solidFill>
              </a:rPr>
              <a:t> </a:t>
            </a:r>
            <a:r>
              <a:rPr lang="el-GR" sz="4000" b="1" i="1" dirty="0" err="1" smtClean="0">
                <a:solidFill>
                  <a:schemeClr val="bg1"/>
                </a:solidFill>
              </a:rPr>
              <a:t>cholerae</a:t>
            </a:r>
            <a:r>
              <a:rPr lang="el-GR" sz="4000" b="1" i="1" dirty="0" smtClean="0">
                <a:solidFill>
                  <a:schemeClr val="bg1"/>
                </a:solidFill>
              </a:rPr>
              <a:t> που προκαλεί την χολέρα</a:t>
            </a:r>
            <a:endParaRPr lang="el-GR" sz="4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ΘΕΡΑΠΕΙΑ</a:t>
            </a:r>
            <a:endParaRPr lang="el-G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Το 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νερό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 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και  η  αντικατάσταση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των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ηλεκτρολυτών  είναι  οι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κύριες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θεραπείες  για  την  χολέρα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,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καθώς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η 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αφυδάτωση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 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και  η  διάλυση  των  ηλεκτρολυτών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συμβαίνουν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πολύ  γρήγορα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. Η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γρήγορη  θεραπεία  κατά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της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αφυδάτωσης  είναι  λειτουργική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, ασφαλής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και  φτηνή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Έχουν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χρησιμοποιηθεί  και  μερικά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 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αντιβιοτικά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 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για  την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θεραπεία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της  χολέρας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. Το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κύριο  αντιβιοτικό  που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χρησιμοποιείται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είναι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η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ουσία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 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l-GR" dirty="0" err="1" smtClean="0">
                <a:solidFill>
                  <a:schemeClr val="bg1"/>
                </a:solidFill>
                <a:latin typeface="Monotype Corsiva" pitchFamily="66" charset="0"/>
              </a:rPr>
              <a:t>τετρακυκλίνη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el-GR" dirty="0" err="1" smtClean="0">
                <a:solidFill>
                  <a:schemeClr val="bg1"/>
                </a:solidFill>
                <a:latin typeface="Monotype Corsiva" pitchFamily="66" charset="0"/>
              </a:rPr>
              <a:t>tetracycline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) ωστόσο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και  αυτό  έχει  δείξει  να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έχει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ορισμένες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δυσκολίες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 στην  πλήρη  ίαση  της  ασθένειας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. </a:t>
            </a:r>
            <a:endParaRPr lang="el-GR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tx1">
                    <a:lumMod val="75000"/>
                  </a:schemeClr>
                </a:solidFill>
              </a:rPr>
              <a:t>Ακολουθει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 ένα 4λεπτο </a:t>
            </a:r>
            <a:r>
              <a:rPr lang="el-GR" dirty="0" err="1" smtClean="0">
                <a:solidFill>
                  <a:schemeClr val="tx1">
                    <a:lumMod val="75000"/>
                  </a:schemeClr>
                </a:solidFill>
              </a:rPr>
              <a:t>βιντεο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 με την </a:t>
            </a:r>
            <a:r>
              <a:rPr lang="el-GR" dirty="0" err="1" smtClean="0">
                <a:solidFill>
                  <a:schemeClr val="tx1">
                    <a:lumMod val="75000"/>
                  </a:schemeClr>
                </a:solidFill>
              </a:rPr>
              <a:t>μεταδοση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 της </a:t>
            </a:r>
            <a:r>
              <a:rPr lang="el-GR" dirty="0" err="1" smtClean="0">
                <a:solidFill>
                  <a:schemeClr val="tx1">
                    <a:lumMod val="75000"/>
                  </a:schemeClr>
                </a:solidFill>
              </a:rPr>
              <a:t>χολερας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tx1">
                    <a:lumMod val="75000"/>
                  </a:schemeClr>
                </a:solidFill>
              </a:rPr>
              <a:t>ετσι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 όπως δεν </a:t>
            </a:r>
            <a:r>
              <a:rPr lang="el-GR" dirty="0" err="1" smtClean="0">
                <a:solidFill>
                  <a:schemeClr val="tx1">
                    <a:lumMod val="75000"/>
                  </a:schemeClr>
                </a:solidFill>
              </a:rPr>
              <a:t>προκειται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 να την </a:t>
            </a:r>
            <a:r>
              <a:rPr lang="el-GR" dirty="0" err="1" smtClean="0">
                <a:solidFill>
                  <a:schemeClr val="tx1">
                    <a:lumMod val="75000"/>
                  </a:schemeClr>
                </a:solidFill>
              </a:rPr>
              <a:t>εχεις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tx1">
                    <a:lumMod val="75000"/>
                  </a:schemeClr>
                </a:solidFill>
              </a:rPr>
              <a:t>φανταστει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tx1">
                    <a:lumMod val="75000"/>
                  </a:schemeClr>
                </a:solidFill>
              </a:rPr>
              <a:t>ποτε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..</a:t>
            </a:r>
            <a:endParaRPr lang="el-G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883064"/>
          </a:xfrm>
        </p:spPr>
        <p:txBody>
          <a:bodyPr/>
          <a:lstStyle/>
          <a:p>
            <a:pPr>
              <a:buNone/>
            </a:pPr>
            <a:r>
              <a:rPr lang="el-GR" i="1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el-GR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</a:rPr>
              <a:t>https</a:t>
            </a:r>
            <a:r>
              <a:rPr lang="en-US" i="1" dirty="0" smtClean="0">
                <a:solidFill>
                  <a:schemeClr val="bg1"/>
                </a:solidFill>
              </a:rPr>
              <a:t>://www.youtube.com/watch?v=jG1VNSCsP5Q</a:t>
            </a:r>
            <a:endParaRPr lang="el-GR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chemeClr val="bg1"/>
                </a:solidFill>
                <a:latin typeface="Script MT Bold" pitchFamily="66" charset="0"/>
              </a:rPr>
              <a:t>BY</a:t>
            </a:r>
            <a:endParaRPr lang="el-GR" sz="7200" dirty="0" smtClean="0">
              <a:solidFill>
                <a:schemeClr val="bg1"/>
              </a:solidFill>
              <a:latin typeface="Script MT Bold" pitchFamily="66" charset="0"/>
            </a:endParaRPr>
          </a:p>
          <a:p>
            <a:pPr algn="ctr">
              <a:buNone/>
            </a:pPr>
            <a:endParaRPr lang="en-US" sz="7200" dirty="0" smtClean="0">
              <a:solidFill>
                <a:schemeClr val="bg1"/>
              </a:solidFill>
              <a:latin typeface="Script MT Bold" pitchFamily="66" charset="0"/>
            </a:endParaRPr>
          </a:p>
          <a:p>
            <a:pPr>
              <a:buNone/>
            </a:pPr>
            <a:r>
              <a:rPr lang="en-US" sz="7200" dirty="0" smtClean="0">
                <a:solidFill>
                  <a:schemeClr val="bg1"/>
                </a:solidFill>
                <a:latin typeface="Script MT Bold" pitchFamily="66" charset="0"/>
              </a:rPr>
              <a:t>N</a:t>
            </a:r>
            <a:r>
              <a:rPr lang="el-GR" sz="7200" dirty="0" err="1" smtClean="0">
                <a:solidFill>
                  <a:schemeClr val="bg1"/>
                </a:solidFill>
                <a:latin typeface="Script MT Bold" pitchFamily="66" charset="0"/>
              </a:rPr>
              <a:t>ώντας</a:t>
            </a:r>
            <a:r>
              <a:rPr lang="el-GR" sz="7200" dirty="0" smtClean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el-GR" sz="7200" dirty="0" err="1" smtClean="0">
                <a:solidFill>
                  <a:schemeClr val="bg1"/>
                </a:solidFill>
                <a:latin typeface="Script MT Bold" pitchFamily="66" charset="0"/>
              </a:rPr>
              <a:t>Φρέρης</a:t>
            </a:r>
            <a:endParaRPr lang="el-GR" sz="7200" dirty="0" smtClean="0">
              <a:solidFill>
                <a:schemeClr val="bg1"/>
              </a:solidFill>
              <a:latin typeface="Script MT Bold" pitchFamily="66" charset="0"/>
            </a:endParaRPr>
          </a:p>
          <a:p>
            <a:pPr>
              <a:buNone/>
            </a:pPr>
            <a:endParaRPr lang="el-GR" sz="7200" dirty="0" smtClean="0">
              <a:solidFill>
                <a:schemeClr val="bg1"/>
              </a:solidFill>
              <a:latin typeface="Script MT Bold" pitchFamily="66" charset="0"/>
            </a:endParaRPr>
          </a:p>
          <a:p>
            <a:pPr algn="r">
              <a:buNone/>
            </a:pPr>
            <a:r>
              <a:rPr lang="el-GR" sz="7200" dirty="0" smtClean="0">
                <a:solidFill>
                  <a:schemeClr val="bg1"/>
                </a:solidFill>
              </a:rPr>
              <a:t>Ιάσονας Ζαβός</a:t>
            </a:r>
            <a:endParaRPr lang="el-GR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6117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17859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dirty="0" smtClean="0"/>
              <a:t> 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Η χολέρα οφείλεται στην κατανάλωση νερού, γάλακτος, ή τροφών που έχουν μολυνθεί εξαιτίας των ανθυγιεινών τρόπων λειτουργίας των συστημάτων ύδρευσης και αποχέτευσης.</a:t>
            </a:r>
            <a:endParaRPr lang="el-GR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3 - Εικόνα" descr="62482763_hi0157663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285992"/>
            <a:ext cx="6786578" cy="33575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2143140"/>
          </a:xfrm>
          <a:scene3d>
            <a:camera prst="obliqueTopRigh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Αυτό  που  κάνει  το  βακτήριο  της χολέρας,  είναι  να  παράγει   μέσα  σου μια  τοξίνη  η  οποία  προκαλεί  τρομερές διάρροιες  και  εμετούς </a:t>
            </a:r>
            <a:endParaRPr lang="el-GR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214555"/>
            <a:ext cx="5500725" cy="3929090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7200" dirty="0" smtClean="0">
                <a:solidFill>
                  <a:schemeClr val="tx1">
                    <a:lumMod val="75000"/>
                  </a:schemeClr>
                </a:solidFill>
              </a:rPr>
              <a:t>ΦΟΡΕΙΣ</a:t>
            </a:r>
            <a:endParaRPr lang="el-GR" sz="7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Βρίσκεται  στα  λύματα  που  μολύνουν  το πόσιμο νερό και τα τρόφιμα  κύρια  πηγή  του  βακτηρίου είναι  ο  άνθρωπος  και  τα  ποντίκια</a:t>
            </a:r>
          </a:p>
          <a:p>
            <a:pPr algn="ctr">
              <a:buNone/>
            </a:pPr>
            <a:endParaRPr lang="el-GR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/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Αφρική: Γνωρίζεις  πως  πολλοί  θάνατοι  μικρών παιδιών  θα  μπορούσαν  να  είχαν  αποφευχθεί  αν είχαν  καθαρό  νερό  και  υπήρχαν  διαθέσιμοι  ηλεκτρολύτες  σε  περίπτωση  κάποιος  πάθαινε  διάρροια.</a:t>
            </a:r>
            <a:endParaRPr lang="el-GR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Η ΕΠΕΚΤΑΣΗ ΤΗΣ ΧΟΛΕΡΑΣ ΜΕ ΚΟΚΚΙΝΟ ΧΡΩΜΑ</a:t>
            </a:r>
            <a:endParaRPr lang="el-GR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3 - Θέση περιεχομένου" descr="8764b-k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14488"/>
            <a:ext cx="9143999" cy="514351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ΔΟΝΑΚΙΟ ΧΟΛΕΡΑΣ</a:t>
            </a:r>
            <a:endParaRPr lang="el-G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arenR"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Πρωτοεμφανίστηκε  στην  Αγγλία, 1832</a:t>
            </a:r>
          </a:p>
          <a:p>
            <a:pPr marL="578358" indent="-514350">
              <a:buAutoNum type="arabicParenR"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Παράγει  ισχυροί  εντεροτοξίνη  που προκαλεί  διαταραχή  των  ηλεκτρολυτών</a:t>
            </a:r>
          </a:p>
          <a:p>
            <a:pPr marL="578358" indent="-514350">
              <a:buAutoNum type="arabicParenR"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Θεωρείται  αναδυόμενο  παθογόνο</a:t>
            </a:r>
          </a:p>
          <a:p>
            <a:pPr marL="578358" indent="-514350">
              <a:buAutoNum type="arabicParenR"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Έχει  προκαλέσει   πολλές  επιδημίες  τα  τελευταία 15  χρόνια  (Βεγγάλη  1992)  και  μια  πανδημία  στην </a:t>
            </a:r>
            <a:r>
              <a:rPr lang="el-GR" dirty="0" err="1" smtClean="0">
                <a:solidFill>
                  <a:schemeClr val="bg1"/>
                </a:solidFill>
                <a:latin typeface="Monotype Corsiva" pitchFamily="66" charset="0"/>
              </a:rPr>
              <a:t>Ν.Αμερική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(1.000.000  κρούσματα  και 10.000 θάνατοι)</a:t>
            </a:r>
          </a:p>
          <a:p>
            <a:pPr marL="578358" indent="-514350">
              <a:buAutoNum type="arabicParenR"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Ευνοείτε  από  χαμηλό  επίπεδο   υγιεινής</a:t>
            </a:r>
            <a:endParaRPr lang="el-GR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ΜΕΤΑΔΟΣΗ ΧΟΛΕΡΑΣ</a:t>
            </a:r>
            <a:endParaRPr lang="el-G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Μολυσμένο  νερό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Μολυσμένα  άτομα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Κακές  συνθήκες  υγιεινής </a:t>
            </a:r>
          </a:p>
          <a:p>
            <a:pPr>
              <a:buFont typeface="Wingdings" pitchFamily="2" charset="2"/>
              <a:buChar char="Ø"/>
            </a:pPr>
            <a:endParaRPr lang="el-GR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Έντομα  και  τρωκτικά  στους  χώρους  παραγωγής και  επεξεργασίας  τροφίμων</a:t>
            </a:r>
            <a:endParaRPr lang="el-GR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3 - Εικόνα" descr="f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500174"/>
            <a:ext cx="4381500" cy="247650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ΣΥΜΠΤΩΜΑΤΑ</a:t>
            </a:r>
            <a:endParaRPr lang="el-G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Η χολέρα είναι μια μόλυνση που προκαλείται από το βακτήριο </a:t>
            </a:r>
            <a:r>
              <a:rPr lang="en-US" i="1" dirty="0" err="1" smtClean="0">
                <a:solidFill>
                  <a:schemeClr val="bg1"/>
                </a:solidFill>
              </a:rPr>
              <a:t>Vibrio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l-GR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cholerae</a:t>
            </a: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. Η αρχή της ασθένειας είναι γενικά ξαφνική, με τις περιόδους επώασης να ποικίλλουν από 6 ώρες σε 5 ημέρες. Κοιλιακοί μυϊκοί σπασμοί, ναυτία, εμετός, αφυδάτωση και κλονισμός είναι μερικά συμπτώματα. Μετά από σοβαρή απώλεια υγρών και ηλεκτρολυτών, μπορεί να επέλθει ο θάνατος.</a:t>
            </a:r>
            <a:endParaRPr lang="el-GR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ΔΙΑΓΝΩΣΗ</a:t>
            </a:r>
            <a:endParaRPr lang="el-G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  <a:latin typeface="Monotype Corsiva" pitchFamily="66" charset="0"/>
              </a:rPr>
              <a:t>Η χολέρα  μπορεί  να  επιβεβαιωθεί   μόνο  από  την απομόνωση  του  υπεύθυνου  μικροοργανισμού  από  τα  κόπρανα  των μολυσμένων  ατόμων. Η  διάγνωση του  βακτηρίου  πραγματοποιείται  με την  καλλιέργεια  του  μικροοργανισμού  από  τα  κόπρανα ενός  ατόμου  ή  από  το  αίμα  των  ασθενών  με σηψαιμία.</a:t>
            </a:r>
            <a:endParaRPr lang="el-GR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314</TotalTime>
  <Words>232</Words>
  <Application>Microsoft Office PowerPoint</Application>
  <PresentationFormat>Προβολή στην οθόνη (4:3)</PresentationFormat>
  <Paragraphs>41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Ζωντάνια</vt:lpstr>
      <vt:lpstr>ΧΟΛΕΡΑ</vt:lpstr>
      <vt:lpstr>Διαφάνεια 2</vt:lpstr>
      <vt:lpstr>Διαφάνεια 3</vt:lpstr>
      <vt:lpstr>ΦΟΡΕΙΣ</vt:lpstr>
      <vt:lpstr>Η ΕΠΕΚΤΑΣΗ ΤΗΣ ΧΟΛΕΡΑΣ ΜΕ ΚΟΚΚΙΝΟ ΧΡΩΜΑ</vt:lpstr>
      <vt:lpstr>ΔΟΝΑΚΙΟ ΧΟΛΕΡΑΣ</vt:lpstr>
      <vt:lpstr>ΜΕΤΑΔΟΣΗ ΧΟΛΕΡΑΣ</vt:lpstr>
      <vt:lpstr>ΣΥΜΠΤΩΜΑΤΑ</vt:lpstr>
      <vt:lpstr>ΔΙΑΓΝΩΣΗ</vt:lpstr>
      <vt:lpstr>ΘΕΡΑΠΕΙΑ</vt:lpstr>
      <vt:lpstr>Ακολουθει ένα 4λεπτο βιντεο με την μεταδοση της χολερας ετσι όπως δεν προκειται να την εχεις φανταστει ποτε..</vt:lpstr>
      <vt:lpstr>Διαφάνεια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ΧΟΛΕΡΑ</dc:title>
  <dc:creator>nontas</dc:creator>
  <cp:lastModifiedBy>nontas</cp:lastModifiedBy>
  <cp:revision>35</cp:revision>
  <dcterms:created xsi:type="dcterms:W3CDTF">2014-11-01T12:00:31Z</dcterms:created>
  <dcterms:modified xsi:type="dcterms:W3CDTF">2014-11-09T15:28:50Z</dcterms:modified>
</cp:coreProperties>
</file>