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ΔΙΟΝΥΣΗΣ ΣΤΡΟΥΜΠΑΚΟΣ" initials="ΔΣ" lastIdx="1" clrIdx="0">
    <p:extLst>
      <p:ext uri="{19B8F6BF-5375-455C-9EA6-DF929625EA0E}">
        <p15:presenceInfo xmlns:p15="http://schemas.microsoft.com/office/powerpoint/2012/main" userId="15b77414b9ffd95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l.wikipedia.org/wiki/%CE%88%CF%81%CF%80%CE%B7%CF%82_%CE%B6%CF%89%CF%83%CF%84%CE%AE%CF%81%CE%B1%CF%82" TargetMode="External"/><Relationship Id="rId2" Type="http://schemas.openxmlformats.org/officeDocument/2006/relationships/hyperlink" Target="http://el.wikipedia.org/wiki/%CE%A0%CE%BD%CE%B5%CF%85%CE%BC%CE%BF%CE%BD%CE%AF%CE%B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l.wikipedia.org/wiki/%CE%95%CE%BC%CE%B2%CF%8C%CE%BB%CE%B9%CE%B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l.wikipedia.org/wiki/%CE%A3%CF%80%CE%BB%CE%AE%CE%BD%CE%B1%CF%82" TargetMode="External"/><Relationship Id="rId2" Type="http://schemas.openxmlformats.org/officeDocument/2006/relationships/hyperlink" Target="http://el.wikipedia.org/wiki/%CE%89%CF%80%CE%B1%CF%8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l.wikipedia.org/wiki/%CE%94%CE%AD%CF%81%CE%BC%CE%B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el.wikipedia.org/w/index.php?title=%CE%9F%CF%85%CE%BB%CE%AE&amp;action=edit&amp;redlink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976744"/>
          </a:xfrm>
        </p:spPr>
        <p:txBody>
          <a:bodyPr/>
          <a:lstStyle/>
          <a:p>
            <a:r>
              <a:rPr lang="el-GR" dirty="0" smtClean="0"/>
              <a:t>Η </a:t>
            </a:r>
            <a:r>
              <a:rPr lang="el-GR" dirty="0" err="1" smtClean="0"/>
              <a:t>Ανεμοβλογια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318620"/>
          </a:xfrm>
        </p:spPr>
        <p:txBody>
          <a:bodyPr/>
          <a:lstStyle/>
          <a:p>
            <a:r>
              <a:rPr lang="el-GR" dirty="0" smtClean="0"/>
              <a:t>						</a:t>
            </a:r>
            <a:r>
              <a:rPr lang="el-GR" dirty="0" err="1" smtClean="0"/>
              <a:t>δΙΟΝΥΣΗς</a:t>
            </a:r>
            <a:r>
              <a:rPr lang="el-GR" dirty="0" smtClean="0"/>
              <a:t>  ΣΤΡΟΥΜΠΑΚΟΣ</a:t>
            </a:r>
          </a:p>
          <a:p>
            <a:r>
              <a:rPr lang="el-GR" dirty="0"/>
              <a:t>	</a:t>
            </a:r>
            <a:r>
              <a:rPr lang="el-GR" dirty="0" smtClean="0"/>
              <a:t>					</a:t>
            </a:r>
            <a:r>
              <a:rPr lang="el-GR" dirty="0" err="1" smtClean="0"/>
              <a:t>ΣΟΛΟΝΑς</a:t>
            </a:r>
            <a:r>
              <a:rPr lang="el-GR" dirty="0" smtClean="0"/>
              <a:t> </a:t>
            </a:r>
            <a:r>
              <a:rPr lang="el-GR" dirty="0" err="1" smtClean="0"/>
              <a:t>ΣΚΟΥΛΙΚΑΡΙς</a:t>
            </a:r>
            <a:endParaRPr lang="el-GR" dirty="0" smtClean="0"/>
          </a:p>
          <a:p>
            <a:r>
              <a:rPr lang="el-GR" dirty="0" smtClean="0"/>
              <a:t>						</a:t>
            </a:r>
            <a:r>
              <a:rPr lang="el-GR" dirty="0" err="1" smtClean="0"/>
              <a:t>βασιλης</a:t>
            </a:r>
            <a:r>
              <a:rPr lang="el-GR" dirty="0" smtClean="0"/>
              <a:t> </a:t>
            </a:r>
            <a:r>
              <a:rPr lang="el-GR" dirty="0" err="1" smtClean="0"/>
              <a:t>σοφικιτης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6234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299855" y="452718"/>
            <a:ext cx="5126181" cy="849609"/>
          </a:xfrm>
        </p:spPr>
        <p:txBody>
          <a:bodyPr/>
          <a:lstStyle/>
          <a:p>
            <a:r>
              <a:rPr lang="el-GR" dirty="0" smtClean="0"/>
              <a:t> Η ΑΝΕΜΟΒΛΟΓΙΑ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</a:t>
            </a:r>
            <a:r>
              <a:rPr lang="el-GR" b="1" dirty="0"/>
              <a:t>ανεμοβλογιά</a:t>
            </a:r>
            <a:r>
              <a:rPr lang="el-GR" dirty="0"/>
              <a:t> είναι εξαιρετικά μεταδοτική ιογενής εξανθηματική νόσος με </a:t>
            </a:r>
            <a:r>
              <a:rPr lang="el-GR" dirty="0" smtClean="0"/>
              <a:t>πυρετό</a:t>
            </a:r>
          </a:p>
          <a:p>
            <a:r>
              <a:rPr lang="el-GR" b="1" u="sng" dirty="0"/>
              <a:t>Είναι κυρίως παιδική νόσος και αποτελεί τη πρωτοπαθή λοίμωξη από το ιό του </a:t>
            </a:r>
            <a:r>
              <a:rPr lang="el-GR" b="1" u="sng" dirty="0" err="1"/>
              <a:t>έρπη</a:t>
            </a:r>
            <a:r>
              <a:rPr lang="el-GR" b="1" u="sng" dirty="0"/>
              <a:t> ζωστήρας </a:t>
            </a:r>
            <a:r>
              <a:rPr lang="el-GR" dirty="0"/>
              <a:t>(VZV). </a:t>
            </a:r>
            <a:r>
              <a:rPr lang="el-GR" b="1" u="sng" dirty="0"/>
              <a:t>Αν η νόσος εκδηλωθεί σε ενήλικες είναι πιο σοβαρή </a:t>
            </a:r>
            <a:r>
              <a:rPr lang="el-GR" dirty="0"/>
              <a:t>και μπορεί να οδηγήσει σε διάμεση </a:t>
            </a:r>
            <a:r>
              <a:rPr lang="el-GR" dirty="0">
                <a:hlinkClick r:id="rId2" tooltip="Πνευμονία"/>
              </a:rPr>
              <a:t>πνευμονία</a:t>
            </a:r>
            <a:r>
              <a:rPr lang="el-GR" dirty="0"/>
              <a:t>. </a:t>
            </a:r>
            <a:r>
              <a:rPr lang="el-GR" b="1" u="sng" dirty="0"/>
              <a:t>Η ανεμοβλογιά μπορεί να παραμείνει σε λανθάνουσα μορφή και να εκδηλωθεί αργότερα </a:t>
            </a:r>
            <a:r>
              <a:rPr lang="el-GR" b="1" u="sng" dirty="0" smtClean="0"/>
              <a:t>σαν </a:t>
            </a:r>
            <a:r>
              <a:rPr lang="el-GR" b="1" u="sng" dirty="0" err="1" smtClean="0">
                <a:hlinkClick r:id="rId3" tooltip="Έρπης ζωστήρας"/>
              </a:rPr>
              <a:t>έρπης</a:t>
            </a:r>
            <a:r>
              <a:rPr lang="el-GR" b="1" u="sng" dirty="0" smtClean="0">
                <a:hlinkClick r:id="rId3" tooltip="Έρπης ζωστήρας"/>
              </a:rPr>
              <a:t> </a:t>
            </a:r>
            <a:r>
              <a:rPr lang="el-GR" b="1" u="sng" dirty="0">
                <a:hlinkClick r:id="rId3" tooltip="Έρπης ζωστήρας"/>
              </a:rPr>
              <a:t>ζωστήρας</a:t>
            </a:r>
            <a:r>
              <a:rPr lang="el-GR" dirty="0"/>
              <a:t>. </a:t>
            </a:r>
            <a:r>
              <a:rPr lang="el-GR" b="1" u="sng" dirty="0"/>
              <a:t>Μεταδίδεται με μολυσμένα σταγονίδια </a:t>
            </a:r>
            <a:r>
              <a:rPr lang="el-GR" b="1" i="1" dirty="0" smtClean="0"/>
              <a:t>ή </a:t>
            </a:r>
            <a:r>
              <a:rPr lang="el-GR" b="1" i="1" dirty="0"/>
              <a:t>εντός της </a:t>
            </a:r>
            <a:r>
              <a:rPr lang="el-GR" b="1" i="1" dirty="0" smtClean="0"/>
              <a:t>μήτρας</a:t>
            </a:r>
            <a:r>
              <a:rPr lang="el-GR" b="1" u="sng" dirty="0"/>
              <a:t>. Υπάρχει διαθέσιμο </a:t>
            </a:r>
            <a:r>
              <a:rPr lang="el-GR" b="1" u="sng" dirty="0">
                <a:hlinkClick r:id="rId4" tooltip="Εμβόλιο"/>
              </a:rPr>
              <a:t>εμβόλιο</a:t>
            </a:r>
            <a:r>
              <a:rPr lang="el-GR" b="1" u="sng" dirty="0"/>
              <a:t> με </a:t>
            </a:r>
            <a:r>
              <a:rPr lang="el-GR" b="1" u="sng" dirty="0" err="1"/>
              <a:t>εξασθενισμένο</a:t>
            </a:r>
            <a:r>
              <a:rPr lang="el-GR" b="1" u="sng" dirty="0"/>
              <a:t> ιό</a:t>
            </a:r>
          </a:p>
        </p:txBody>
      </p:sp>
    </p:spTree>
    <p:extLst>
      <p:ext uri="{BB962C8B-B14F-4D97-AF65-F5344CB8AC3E}">
        <p14:creationId xmlns:p14="http://schemas.microsoft.com/office/powerpoint/2010/main" val="251053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49237" y="521991"/>
            <a:ext cx="4045528" cy="821900"/>
          </a:xfrm>
        </p:spPr>
        <p:txBody>
          <a:bodyPr/>
          <a:lstStyle/>
          <a:p>
            <a:r>
              <a:rPr lang="el-GR" dirty="0"/>
              <a:t>Πορεία νόσου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u="sng" dirty="0"/>
              <a:t>Ο ιός εισέρχεται στον οργανισμό με σωματίδια και αρχικά εγκαθίσταται στις αμυγδαλές και στο βλεννογόνο του αναπνευστικού συστήματος και μετά στους τοπικούς λεμφαδένες</a:t>
            </a:r>
            <a:r>
              <a:rPr lang="el-GR" dirty="0"/>
              <a:t>. </a:t>
            </a:r>
            <a:r>
              <a:rPr lang="el-GR" b="1" u="sng" dirty="0"/>
              <a:t>Στη συνέχεια εισέρχεται στο αίμα και εισέρχεται στο </a:t>
            </a:r>
            <a:r>
              <a:rPr lang="el-GR" b="1" u="sng" dirty="0">
                <a:hlinkClick r:id="rId2" tooltip="Ήπαρ"/>
              </a:rPr>
              <a:t>ήπαρ</a:t>
            </a:r>
            <a:r>
              <a:rPr lang="el-GR" b="1" u="sng" dirty="0"/>
              <a:t>, το </a:t>
            </a:r>
            <a:r>
              <a:rPr lang="el-GR" b="1" u="sng" dirty="0">
                <a:hlinkClick r:id="rId3" tooltip="Σπλήνας"/>
              </a:rPr>
              <a:t>σπλήνα</a:t>
            </a:r>
            <a:r>
              <a:rPr lang="el-GR" b="1" u="sng" dirty="0"/>
              <a:t> και άλλα όργανα, όπου και αναπαράγεται</a:t>
            </a:r>
            <a:r>
              <a:rPr lang="el-GR" dirty="0"/>
              <a:t>. </a:t>
            </a:r>
            <a:r>
              <a:rPr lang="el-GR" i="1" u="sng" dirty="0"/>
              <a:t>Αυτή η περίοδος επώασης διαρκεί 11 με 13 μέρες </a:t>
            </a:r>
            <a:r>
              <a:rPr lang="el-GR" b="1" u="sng" dirty="0"/>
              <a:t>και μετά ο ιός εισέρχεται πάλι στο αίμα και εξαπλώνεται στο </a:t>
            </a:r>
            <a:r>
              <a:rPr lang="el-GR" b="1" u="sng" dirty="0">
                <a:hlinkClick r:id="rId4" tooltip="Δέρμα"/>
              </a:rPr>
              <a:t>δέρμα</a:t>
            </a:r>
            <a:r>
              <a:rPr lang="el-GR" b="1" u="sng" dirty="0"/>
              <a:t>.</a:t>
            </a:r>
            <a:r>
              <a:rPr lang="el-GR" dirty="0"/>
              <a:t> Ο ιός </a:t>
            </a:r>
            <a:r>
              <a:rPr lang="el-GR" b="1" u="sng" dirty="0"/>
              <a:t>προκαλεί εξάνθημα μαζί με πυρετό και συστηματικά συμπτώματα, </a:t>
            </a:r>
            <a:r>
              <a:rPr lang="el-GR" b="1" u="sng" dirty="0" smtClean="0"/>
              <a:t>όπως</a:t>
            </a:r>
            <a:r>
              <a:rPr lang="en-US" b="1" u="sng" dirty="0" smtClean="0"/>
              <a:t> </a:t>
            </a:r>
            <a:r>
              <a:rPr lang="el-GR" b="1" u="sng" dirty="0" smtClean="0"/>
              <a:t>πονοκέφαλος.</a:t>
            </a:r>
          </a:p>
          <a:p>
            <a:r>
              <a:rPr lang="el-GR" dirty="0"/>
              <a:t>Μετά την πρώτη λοίμωξη (</a:t>
            </a:r>
            <a:r>
              <a:rPr lang="el-GR" b="1" u="sng" dirty="0"/>
              <a:t>ανεμοβλογιά</a:t>
            </a:r>
            <a:r>
              <a:rPr lang="el-GR" dirty="0"/>
              <a:t>), ο ιός παραμένει στα νευρικά κύτταρα και μπορεί να ενεργοποιηθεί ξανά σε ενήλικες ή όταν η κυτταρική ανοσία του ασθενή εξασθενίσει, με αποτέλεσμα την εμφάνιση </a:t>
            </a:r>
            <a:r>
              <a:rPr lang="el-GR" b="1" u="sng" dirty="0" err="1"/>
              <a:t>έρπη</a:t>
            </a:r>
            <a:r>
              <a:rPr lang="el-GR" b="1" u="sng" dirty="0"/>
              <a:t> ζωστήρα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27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216728" y="452718"/>
            <a:ext cx="6179128" cy="821900"/>
          </a:xfrm>
        </p:spPr>
        <p:txBody>
          <a:bodyPr/>
          <a:lstStyle/>
          <a:p>
            <a:r>
              <a:rPr lang="el-GR" dirty="0"/>
              <a:t>Κλινικά χαρακτηριστικά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3494" y="1457172"/>
            <a:ext cx="7971416" cy="4583409"/>
          </a:xfrm>
        </p:spPr>
        <p:txBody>
          <a:bodyPr>
            <a:normAutofit fontScale="92500" lnSpcReduction="20000"/>
          </a:bodyPr>
          <a:lstStyle/>
          <a:p>
            <a:r>
              <a:rPr lang="el-GR" b="1" u="sng" dirty="0"/>
              <a:t>Το χαρακτηριστικό της ανεμοβλογιάς είναι τα εξανθήματα</a:t>
            </a:r>
            <a:r>
              <a:rPr lang="el-GR" dirty="0"/>
              <a:t>. </a:t>
            </a:r>
            <a:r>
              <a:rPr lang="el-GR" b="1" u="sng" dirty="0"/>
              <a:t>Τα εξανθήματα εμφανίζονται περίπου 14 μέρες μετά την είσοδο του ιού στον οργανισμό</a:t>
            </a:r>
            <a:r>
              <a:rPr lang="el-GR" dirty="0"/>
              <a:t>. Τα εξανθήματα είναι </a:t>
            </a:r>
            <a:r>
              <a:rPr lang="el-GR" b="1" u="sng" dirty="0" err="1"/>
              <a:t>κηλιδοβλατιδώδη</a:t>
            </a:r>
            <a:r>
              <a:rPr lang="el-GR" dirty="0"/>
              <a:t> </a:t>
            </a:r>
            <a:r>
              <a:rPr lang="el-GR" i="1" dirty="0"/>
              <a:t>και μέσα σε ώρες σχηματίζουν μια φυσαλίδα με λεπτό τοίχωμα πάνω σε μια </a:t>
            </a:r>
            <a:r>
              <a:rPr lang="el-GR" b="1" i="1" u="sng" dirty="0" err="1"/>
              <a:t>ερυθρηματώδη</a:t>
            </a:r>
            <a:r>
              <a:rPr lang="el-GR" i="1" dirty="0"/>
              <a:t> βάση</a:t>
            </a:r>
            <a:r>
              <a:rPr lang="el-GR" dirty="0"/>
              <a:t>. </a:t>
            </a:r>
            <a:r>
              <a:rPr lang="el-GR" b="1" u="sng" dirty="0"/>
              <a:t>Μετά από 12 ώρες</a:t>
            </a:r>
            <a:r>
              <a:rPr lang="el-GR" dirty="0"/>
              <a:t>, η φυσαλίδα γίνεται φλύκταινα και αρχίζει η </a:t>
            </a:r>
            <a:r>
              <a:rPr lang="el-GR" b="1" u="sng" dirty="0" err="1"/>
              <a:t>εφελκίδωση</a:t>
            </a:r>
            <a:r>
              <a:rPr lang="el-GR" b="1" u="sng" dirty="0"/>
              <a:t>. Το εξάνθημα προκαλεί κνησμό (φαγούρα) και έτσι μπορεί να μολυνθεί με βακτήρια και να μετατραπεί σε </a:t>
            </a:r>
            <a:r>
              <a:rPr lang="el-GR" b="1" u="sng" dirty="0">
                <a:hlinkClick r:id="rId2" tooltip="Ουλή (δεν έχει γραφτεί ακόμα)"/>
              </a:rPr>
              <a:t>ουλή</a:t>
            </a:r>
            <a:r>
              <a:rPr lang="el-GR" b="1" u="sng" dirty="0"/>
              <a:t>.</a:t>
            </a:r>
            <a:r>
              <a:rPr lang="el-GR" dirty="0"/>
              <a:t> </a:t>
            </a:r>
            <a:r>
              <a:rPr lang="el-GR" b="1" dirty="0"/>
              <a:t>Το εξάνθημα εξαπλώνεται σε όλο το σώμα, ακόμη και στο τριχωτό της κεφαλής</a:t>
            </a:r>
            <a:r>
              <a:rPr lang="el-GR" b="1" u="sng" dirty="0"/>
              <a:t>. Είναι πιο σοβαρό στο κορμό, τα χέρια και τα πόδια</a:t>
            </a:r>
            <a:r>
              <a:rPr lang="el-GR" b="1" u="sng" dirty="0" smtClean="0"/>
              <a:t>.</a:t>
            </a:r>
          </a:p>
          <a:p>
            <a:r>
              <a:rPr lang="el-GR" dirty="0" smtClean="0"/>
              <a:t>Αν </a:t>
            </a:r>
            <a:r>
              <a:rPr lang="el-GR" u="sng" dirty="0" smtClean="0"/>
              <a:t>η </a:t>
            </a:r>
            <a:r>
              <a:rPr lang="el-GR" u="sng" dirty="0"/>
              <a:t>ανεμοβλογιά προσβάλει ενήλικες</a:t>
            </a:r>
            <a:r>
              <a:rPr lang="el-GR" dirty="0"/>
              <a:t>, </a:t>
            </a:r>
            <a:r>
              <a:rPr lang="el-GR" b="1" u="sng" dirty="0"/>
              <a:t>τότε </a:t>
            </a:r>
            <a:r>
              <a:rPr lang="el-GR" b="1" u="sng" dirty="0" smtClean="0"/>
              <a:t>είναι </a:t>
            </a:r>
            <a:r>
              <a:rPr lang="el-GR" b="1" u="sng" dirty="0"/>
              <a:t>πιο σοβαρή και σε ηλικιωμένους</a:t>
            </a:r>
            <a:r>
              <a:rPr lang="el-GR" dirty="0"/>
              <a:t> και </a:t>
            </a:r>
            <a:r>
              <a:rPr lang="el-GR" dirty="0" err="1" smtClean="0"/>
              <a:t>ανοσοκατεσταλμένους</a:t>
            </a:r>
            <a:r>
              <a:rPr lang="el-GR" dirty="0" smtClean="0"/>
              <a:t> που </a:t>
            </a:r>
            <a:r>
              <a:rPr lang="el-GR" dirty="0"/>
              <a:t>παρουσιάζει καταστολή ή </a:t>
            </a:r>
            <a:r>
              <a:rPr lang="el-GR" dirty="0" err="1"/>
              <a:t>ανοσοανεπάρκεια</a:t>
            </a:r>
            <a:r>
              <a:rPr lang="el-GR" dirty="0"/>
              <a:t> (ανεπάρκεια του ανοσοποιητικού του συστήματος) είτε λόγω πάθησης είτε </a:t>
            </a:r>
            <a:r>
              <a:rPr lang="el-GR" dirty="0" err="1"/>
              <a:t>αξαιτίας</a:t>
            </a:r>
            <a:r>
              <a:rPr lang="el-GR" dirty="0"/>
              <a:t> λήψης </a:t>
            </a:r>
            <a:r>
              <a:rPr lang="el-GR" dirty="0" err="1"/>
              <a:t>ανοσοκατασταλτικών</a:t>
            </a:r>
            <a:r>
              <a:rPr lang="el-GR" dirty="0"/>
              <a:t> φαρμάκων </a:t>
            </a:r>
            <a:r>
              <a:rPr lang="el-GR" dirty="0" smtClean="0"/>
              <a:t>και  </a:t>
            </a:r>
            <a:r>
              <a:rPr lang="el-GR" b="1" u="sng" dirty="0" smtClean="0"/>
              <a:t>μπορεί </a:t>
            </a:r>
            <a:r>
              <a:rPr lang="el-GR" b="1" u="sng" dirty="0"/>
              <a:t>να προσβάλλει άλλα όργανα, όπως τους πνεύμονες</a:t>
            </a:r>
            <a:r>
              <a:rPr lang="el-GR" dirty="0"/>
              <a:t>, με αποτέλεσμα το 20-30% να αναπτύξει διάμεση πνευμονία </a:t>
            </a:r>
            <a:r>
              <a:rPr lang="el-GR" b="1" u="sng" dirty="0"/>
              <a:t>και να οδηγήσει ακόμη και στο θάνατο</a:t>
            </a:r>
            <a:r>
              <a:rPr lang="el-GR" dirty="0"/>
              <a:t>.</a:t>
            </a:r>
          </a:p>
        </p:txBody>
      </p:sp>
      <p:pic>
        <p:nvPicPr>
          <p:cNvPr id="1026" name="Picture 2" descr="http://upload.wikimedia.org/wikipedia/commons/c/c3/Chickenpox_blis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2" y="1913904"/>
            <a:ext cx="2757053" cy="366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686803" y="5721926"/>
            <a:ext cx="27570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/>
              <a:t>Η χαρακτηριστική φυσαλίδα, τυπική στα πρώτα στάδια της νόσου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9749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184200" y="715955"/>
            <a:ext cx="2784764" cy="766482"/>
          </a:xfrm>
        </p:spPr>
        <p:txBody>
          <a:bodyPr/>
          <a:lstStyle/>
          <a:p>
            <a:r>
              <a:rPr lang="el-GR" dirty="0"/>
              <a:t>Θεραπεία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u="sng" dirty="0"/>
              <a:t>Η ανεμοβλογιά στα παιδιά συνήθως δεν απαιτεί θεραπεία, αλλά μπορεί να είναι </a:t>
            </a:r>
            <a:r>
              <a:rPr lang="el-GR" b="1" u="sng" dirty="0" smtClean="0"/>
              <a:t>απαραίτητη </a:t>
            </a:r>
            <a:r>
              <a:rPr lang="el-GR" b="1" u="sng" dirty="0"/>
              <a:t>σε ενήλικες και </a:t>
            </a:r>
            <a:r>
              <a:rPr lang="el-GR" b="1" u="sng" dirty="0" err="1"/>
              <a:t>ανοσοκατασταλμένους</a:t>
            </a:r>
            <a:r>
              <a:rPr lang="el-GR" b="1" u="sng" dirty="0"/>
              <a:t>. </a:t>
            </a:r>
            <a:endParaRPr lang="el-GR" b="1" u="sng" dirty="0" smtClean="0"/>
          </a:p>
          <a:p>
            <a:r>
              <a:rPr lang="el-GR" b="1" u="sng" dirty="0"/>
              <a:t>Επιπλέον σε σοβαρές λοιμώξεις μπορούν να χρησιμοποιηθούν έτοιμα αντισώματα για το ιό (VZIG). Τα VZIG είναι χρήσιμα όσο ο ιός βρίσκεται στο αίμα και εξαπλώνεται, όμως είναι αναποτελεσματικά κατά τη διάρκεια της ενεργού </a:t>
            </a:r>
          </a:p>
        </p:txBody>
      </p:sp>
    </p:spTree>
    <p:extLst>
      <p:ext uri="{BB962C8B-B14F-4D97-AF65-F5344CB8AC3E}">
        <p14:creationId xmlns:p14="http://schemas.microsoft.com/office/powerpoint/2010/main" val="121493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</TotalTime>
  <Words>224</Words>
  <Application>Microsoft Office PowerPoint</Application>
  <PresentationFormat>Ευρεία οθόνη</PresentationFormat>
  <Paragraphs>17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Ιόν</vt:lpstr>
      <vt:lpstr>Η Ανεμοβλογια </vt:lpstr>
      <vt:lpstr> Η ΑΝΕΜΟΒΛΟΓΙΑ</vt:lpstr>
      <vt:lpstr>Πορεία νόσου </vt:lpstr>
      <vt:lpstr>Κλινικά χαρακτηριστικά </vt:lpstr>
      <vt:lpstr>Θεραπεία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Ανεμοβλογια</dc:title>
  <dc:creator>ΔΙΟΝΥΣΗΣ ΣΤΡΟΥΜΠΑΚΟΣ</dc:creator>
  <cp:lastModifiedBy>ΔΙΟΝΥΣΗΣ ΣΤΡΟΥΜΠΑΚΟΣ</cp:lastModifiedBy>
  <cp:revision>6</cp:revision>
  <dcterms:created xsi:type="dcterms:W3CDTF">2014-10-22T21:23:10Z</dcterms:created>
  <dcterms:modified xsi:type="dcterms:W3CDTF">2014-11-10T12:28:34Z</dcterms:modified>
</cp:coreProperties>
</file>