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3" r:id="rId4"/>
    <p:sldId id="258" r:id="rId5"/>
    <p:sldId id="259" r:id="rId6"/>
    <p:sldId id="260" r:id="rId7"/>
    <p:sldId id="264" r:id="rId8"/>
    <p:sldId id="261" r:id="rId9"/>
    <p:sldId id="262" r:id="rId10"/>
    <p:sldId id="268" r:id="rId11"/>
    <p:sldId id="267" r:id="rId12"/>
    <p:sldId id="265" r:id="rId13"/>
    <p:sldId id="271" r:id="rId14"/>
    <p:sldId id="270" r:id="rId15"/>
    <p:sldId id="269"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39" autoAdjust="0"/>
  </p:normalViewPr>
  <p:slideViewPr>
    <p:cSldViewPr>
      <p:cViewPr varScale="1">
        <p:scale>
          <a:sx n="101" d="100"/>
          <a:sy n="101" d="100"/>
        </p:scale>
        <p:origin x="-108" y="-25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11/9/2014</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AIDS</a:t>
            </a:r>
            <a:endParaRPr lang="en-US" dirty="0"/>
          </a:p>
        </p:txBody>
      </p:sp>
      <p:sp>
        <p:nvSpPr>
          <p:cNvPr id="3" name="Subtitle 2"/>
          <p:cNvSpPr>
            <a:spLocks noGrp="1"/>
          </p:cNvSpPr>
          <p:nvPr>
            <p:ph type="subTitle" idx="1"/>
          </p:nvPr>
        </p:nvSpPr>
        <p:spPr/>
        <p:txBody>
          <a:bodyPr/>
          <a:lstStyle/>
          <a:p>
            <a:r>
              <a:rPr lang="pl-PL" b="1" dirty="0" smtClean="0"/>
              <a:t>A</a:t>
            </a:r>
            <a:r>
              <a:rPr lang="en-US" b="1" dirty="0" smtClean="0"/>
              <a:t>cquired</a:t>
            </a:r>
            <a:r>
              <a:rPr lang="en-US" b="1" dirty="0" smtClean="0"/>
              <a:t> </a:t>
            </a:r>
            <a:r>
              <a:rPr lang="pl-PL" b="1" dirty="0" smtClean="0"/>
              <a:t>I</a:t>
            </a:r>
            <a:r>
              <a:rPr lang="en-US" b="1" dirty="0" smtClean="0"/>
              <a:t>mmune</a:t>
            </a:r>
            <a:r>
              <a:rPr lang="en-US" b="1" dirty="0" smtClean="0"/>
              <a:t> </a:t>
            </a:r>
            <a:r>
              <a:rPr lang="pl-PL" b="1" dirty="0" smtClean="0"/>
              <a:t>D</a:t>
            </a:r>
            <a:r>
              <a:rPr lang="en-US" b="1" dirty="0" smtClean="0"/>
              <a:t>eficiency</a:t>
            </a:r>
            <a:r>
              <a:rPr lang="en-US" b="1" dirty="0" smtClean="0"/>
              <a:t> </a:t>
            </a:r>
            <a:r>
              <a:rPr lang="pl-PL" b="1" dirty="0" smtClean="0"/>
              <a:t>S</a:t>
            </a:r>
            <a:r>
              <a:rPr lang="en-US" b="1" dirty="0" smtClean="0"/>
              <a:t>yndrome</a:t>
            </a:r>
            <a:r>
              <a:rPr lang="pl-PL" b="1" dirty="0" smtClean="0"/>
              <a:t> (</a:t>
            </a:r>
            <a:r>
              <a:rPr lang="el-GR" b="1" dirty="0"/>
              <a:t>Σύνδρομο Επίκτητης </a:t>
            </a:r>
            <a:r>
              <a:rPr lang="el-GR" b="1" dirty="0" smtClean="0"/>
              <a:t>Ανοσοανεπάρκειας)</a:t>
            </a:r>
            <a:endParaRPr lang="en-US" dirty="0"/>
          </a:p>
        </p:txBody>
      </p:sp>
    </p:spTree>
    <p:extLst>
      <p:ext uri="{BB962C8B-B14F-4D97-AF65-F5344CB8AC3E}">
        <p14:creationId xmlns:p14="http://schemas.microsoft.com/office/powerpoint/2010/main" val="1319127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l-GR" dirty="0"/>
              <a:t>Πρώιμη HIV λοίμωξη : μπορεί να είναι είτε ασυμπτωματική είτε σχετιζόμενη με οξύ ρετροϊκό σύνδρομο</a:t>
            </a:r>
            <a:r>
              <a:rPr lang="el-GR" dirty="0" smtClean="0"/>
              <a:t>.</a:t>
            </a:r>
            <a:endParaRPr lang="en-US" dirty="0"/>
          </a:p>
        </p:txBody>
      </p:sp>
    </p:spTree>
    <p:extLst>
      <p:ext uri="{BB962C8B-B14F-4D97-AF65-F5344CB8AC3E}">
        <p14:creationId xmlns:p14="http://schemas.microsoft.com/office/powerpoint/2010/main" val="151405546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l-GR" dirty="0"/>
              <a:t>Στάδιο Ι : ασυμπτωματική HIV λοίμωξη με αριθμό CD4 μεγαλύτερο από (&gt;) 500/μl (ανά μικρόλιτρο ή κυβικό χιλιοστό αίματος</a:t>
            </a:r>
            <a:r>
              <a:rPr lang="el-GR" dirty="0" smtClean="0"/>
              <a:t>). </a:t>
            </a:r>
            <a:r>
              <a:rPr lang="el-GR" dirty="0"/>
              <a:t>Μπορεί να περιλαμβάνει γενικευμένη διόγκωση λεμφαδένων</a:t>
            </a:r>
            <a:r>
              <a:rPr lang="el-GR" dirty="0" smtClean="0"/>
              <a:t>.</a:t>
            </a:r>
            <a:r>
              <a:rPr lang="el-GR" dirty="0"/>
              <a:t> </a:t>
            </a:r>
            <a:endParaRPr lang="el-GR" dirty="0" smtClean="0"/>
          </a:p>
          <a:p>
            <a:pPr marL="0" indent="0">
              <a:buNone/>
            </a:pPr>
            <a:r>
              <a:rPr lang="el-GR" dirty="0" smtClean="0"/>
              <a:t>Στάδιο </a:t>
            </a:r>
            <a:r>
              <a:rPr lang="el-GR" dirty="0"/>
              <a:t>ΙΙ: ήπια συμπτώματα που μπορεί να περιλαμβάνουν χαμηλής βαρύτητας βλεννογονοδερματικές εκδηλώσεις και υποτροπιάζουσες λοιμώξεις του ανώτερου αναπνευστικού. Αριθμός CD4 μικρότερος από (&lt;) 500/μl.</a:t>
            </a:r>
            <a:endParaRPr lang="en-US" dirty="0"/>
          </a:p>
          <a:p>
            <a:pPr marL="0" indent="0">
              <a:buNone/>
            </a:pPr>
            <a:endParaRPr lang="en-US" dirty="0"/>
          </a:p>
        </p:txBody>
      </p:sp>
    </p:spTree>
    <p:extLst>
      <p:ext uri="{BB962C8B-B14F-4D97-AF65-F5344CB8AC3E}">
        <p14:creationId xmlns:p14="http://schemas.microsoft.com/office/powerpoint/2010/main" val="12047772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l-GR" dirty="0"/>
              <a:t>Στάδιο ΙΙΙ: Προχωρημένα συμπτώματα που μπορεί να περιλαμβάνουν ανεξήγητη χρόνια διάρροια για περισσότερο από 1 μήνα, σοβαρές βακτηριακές λοιμώξεις συμπεριλαμβανομένης της πνευμονικής φυματίωσης και αριθμό CD4 &lt; 350/μl. </a:t>
            </a:r>
            <a:endParaRPr lang="el-GR" dirty="0" smtClean="0"/>
          </a:p>
          <a:p>
            <a:pPr marL="0" indent="0">
              <a:buNone/>
            </a:pPr>
            <a:r>
              <a:rPr lang="el-GR" dirty="0" smtClean="0"/>
              <a:t>Στάδιο </a:t>
            </a:r>
            <a:r>
              <a:rPr lang="el-GR" dirty="0"/>
              <a:t>ΙV ή AIDS : σοβαρά συμπτώματα που περιλαμβάνουν τοξοπλάσμωση εγκεφάλου, </a:t>
            </a:r>
            <a:r>
              <a:rPr lang="el-GR" dirty="0" smtClean="0"/>
              <a:t>καντιντίαση (ευκαιριακή </a:t>
            </a:r>
            <a:r>
              <a:rPr lang="el-GR" dirty="0"/>
              <a:t>μυκητίαση) οισοφάγου, τραχείας, βρόγχων ή πνευμόνων και σάρκωμα Kaposi. Αριθμός CD4 &lt;200/μl</a:t>
            </a:r>
            <a:r>
              <a:rPr lang="el-GR" dirty="0" smtClean="0"/>
              <a:t>.</a:t>
            </a:r>
            <a:endParaRPr lang="en-US" dirty="0"/>
          </a:p>
        </p:txBody>
      </p:sp>
    </p:spTree>
    <p:extLst>
      <p:ext uri="{BB962C8B-B14F-4D97-AF65-F5344CB8AC3E}">
        <p14:creationId xmlns:p14="http://schemas.microsoft.com/office/powerpoint/2010/main" val="7226043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a:t>
            </a:r>
            <a:r>
              <a:rPr lang="pl-PL" dirty="0" smtClean="0"/>
              <a:t> AIDS </a:t>
            </a:r>
            <a:r>
              <a:rPr lang="el-GR" dirty="0" smtClean="0"/>
              <a:t>στον κόσμο . </a:t>
            </a:r>
            <a:endParaRPr lang="en-US" dirty="0"/>
          </a:p>
        </p:txBody>
      </p:sp>
      <p:sp>
        <p:nvSpPr>
          <p:cNvPr id="3" name="Content Placeholder 2"/>
          <p:cNvSpPr>
            <a:spLocks noGrp="1"/>
          </p:cNvSpPr>
          <p:nvPr>
            <p:ph idx="1"/>
          </p:nvPr>
        </p:nvSpPr>
        <p:spPr/>
        <p:txBody>
          <a:bodyPr/>
          <a:lstStyle/>
          <a:p>
            <a:pPr marL="0" indent="0">
              <a:buNone/>
            </a:pPr>
            <a:r>
              <a:rPr lang="el-GR" dirty="0"/>
              <a:t>Το HIV/AIDS έχει πλέον γίνει σε πολλές περιοχές του κόσμου μια χρόνια ασθένεια παρά μια οξεία θανατηφόρος </a:t>
            </a:r>
            <a:r>
              <a:rPr lang="el-GR" dirty="0" smtClean="0"/>
              <a:t>νόσος και θεωρειτε πλέον </a:t>
            </a:r>
            <a:r>
              <a:rPr lang="el-GR" dirty="0"/>
              <a:t>μια παγκόσμια πανδημία</a:t>
            </a:r>
            <a:endParaRPr lang="en-US" dirty="0"/>
          </a:p>
        </p:txBody>
      </p:sp>
    </p:spTree>
    <p:extLst>
      <p:ext uri="{BB962C8B-B14F-4D97-AF65-F5344CB8AC3E}">
        <p14:creationId xmlns:p14="http://schemas.microsoft.com/office/powerpoint/2010/main" val="346954554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146" name="Picture 2" descr="C:\Users\kamil\Desktop\New folder (2)\People_living_with_HIV_AIDS_world_map.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20342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a:t>
            </a:r>
            <a:r>
              <a:rPr lang="pl-PL" dirty="0" smtClean="0"/>
              <a:t>AIDS </a:t>
            </a:r>
            <a:r>
              <a:rPr lang="el-GR" dirty="0" smtClean="0"/>
              <a:t>στην Ελλάδα</a:t>
            </a:r>
            <a:endParaRPr lang="en-US" dirty="0"/>
          </a:p>
        </p:txBody>
      </p:sp>
      <p:sp>
        <p:nvSpPr>
          <p:cNvPr id="3" name="Content Placeholder 2"/>
          <p:cNvSpPr>
            <a:spLocks noGrp="1"/>
          </p:cNvSpPr>
          <p:nvPr>
            <p:ph idx="1"/>
          </p:nvPr>
        </p:nvSpPr>
        <p:spPr/>
        <p:txBody>
          <a:bodyPr/>
          <a:lstStyle/>
          <a:p>
            <a:r>
              <a:rPr lang="el-GR" dirty="0"/>
              <a:t>Στην Ελλάδα η πρώτη περίπτωση AIDS εμφανίστηκε το 1981, ο πρώτος θάνατος από AIDS καταγράφηκε το 1983 και τα πρώτα δηλωθέντα περιστατικά μόλυνσης HIV το 1984</a:t>
            </a:r>
            <a:r>
              <a:rPr lang="el-GR" dirty="0" smtClean="0"/>
              <a:t>. </a:t>
            </a:r>
            <a:r>
              <a:rPr lang="el-GR" dirty="0"/>
              <a:t>Η επιδημία ακολούθησε αυξητική τάση μέχρι και το 1997-8, οπότε ακολούθησε πτώση των νέων μολύνσεων HIV ανά χρόνο και σταθεροποίηση μέχρι περίπου το 2003-4.</a:t>
            </a:r>
            <a:endParaRPr lang="en-US" dirty="0"/>
          </a:p>
        </p:txBody>
      </p:sp>
    </p:spTree>
    <p:extLst>
      <p:ext uri="{BB962C8B-B14F-4D97-AF65-F5344CB8AC3E}">
        <p14:creationId xmlns:p14="http://schemas.microsoft.com/office/powerpoint/2010/main" val="3241533741"/>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l-GR" dirty="0"/>
              <a:t>Στην πρώτη δεκαετία του 21ου αιώνα ο αριθμός των νέων HIV μολύνσεων ανά έτος παρουσίασε γενικά αυξητική τάση. Τη διετία 2009-2011 σημειώθηκε μια σοβαρή μεταβολή, καθώς οι νέες μολύνσεις αυξήθηκαν κατά 57% σε σχέση με την προηγούμενη χρονιά, τάση που συνεχίστηκε και το 2012 οπότε ο αριθμός δηλωθέντων περιπτώσεων ανά έτος και 100.000 πληθυσμού έφτασε τις 9,2 (δεύτερη υψηλότερη τιμή όλων των ετών, μετά το 1998, και υψηλότερη τιμή νέων λοιμώξεων από την αρχή της επιδημίας</a:t>
            </a:r>
            <a:r>
              <a:rPr lang="el-GR" dirty="0" smtClean="0"/>
              <a:t>). </a:t>
            </a:r>
            <a:endParaRPr lang="en-US" dirty="0"/>
          </a:p>
        </p:txBody>
      </p:sp>
    </p:spTree>
    <p:extLst>
      <p:ext uri="{BB962C8B-B14F-4D97-AF65-F5344CB8AC3E}">
        <p14:creationId xmlns:p14="http://schemas.microsoft.com/office/powerpoint/2010/main" val="300989516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685800"/>
            <a:ext cx="7543800" cy="4191000"/>
          </a:xfrm>
        </p:spPr>
        <p:txBody>
          <a:bodyPr>
            <a:normAutofit fontScale="92500"/>
          </a:bodyPr>
          <a:lstStyle/>
          <a:p>
            <a:r>
              <a:rPr lang="el-GR" dirty="0"/>
              <a:t>Αυτή η εξέλιξη σήμανε και μια σημαντική αλλαγή στα επιδημιολογικά δεδομένα τα σχετικά με τον τρόπο μετάδοσης του ιού, καθώς το σύνολο σχεδόν των επιπλέον νέων κρουσμάτων αφορά χρήστες ενδοφλέβιων ναρκωτικών, οι περιπτώσεις των οποίων το 2012 ήταν στο 3.500% σε σχέση με αυτές του 2010 (487 το πρώτο δεκάμηνο του 2012, 256 το 2011 σε σχέση με 14 το 2010 και περίπου 10 ανά έτος τα προηγούμενα χρόνια). Πλέον τα νέα κρούσματα σε χρήστες ενδοφλέβιων ναρκωτικών αποτελούν την πλειοψηφία των νεοδηλωθέντων κρουσμάτων (ενώ μέχρι και το 2011 τα νέα κρούσματα εμφανίζονταν κατά κύριο λόγο σε άνδρες που κάνουν σεξ με άνδρες).</a:t>
            </a:r>
            <a:endParaRPr lang="en-US" dirty="0"/>
          </a:p>
          <a:p>
            <a:endParaRPr lang="en-US" dirty="0"/>
          </a:p>
        </p:txBody>
      </p:sp>
    </p:spTree>
    <p:extLst>
      <p:ext uri="{BB962C8B-B14F-4D97-AF65-F5344CB8AC3E}">
        <p14:creationId xmlns:p14="http://schemas.microsoft.com/office/powerpoint/2010/main" val="17149128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Αρχή του </a:t>
            </a:r>
            <a:r>
              <a:rPr lang="pl-PL" dirty="0" smtClean="0"/>
              <a:t>AIDS  </a:t>
            </a:r>
            <a:endParaRPr lang="en-US" dirty="0"/>
          </a:p>
        </p:txBody>
      </p:sp>
      <p:sp>
        <p:nvSpPr>
          <p:cNvPr id="3" name="Content Placeholder 2"/>
          <p:cNvSpPr>
            <a:spLocks noGrp="1"/>
          </p:cNvSpPr>
          <p:nvPr>
            <p:ph idx="1"/>
          </p:nvPr>
        </p:nvSpPr>
        <p:spPr/>
        <p:txBody>
          <a:bodyPr>
            <a:normAutofit/>
          </a:bodyPr>
          <a:lstStyle/>
          <a:p>
            <a:r>
              <a:rPr lang="el-GR" dirty="0"/>
              <a:t>Το AIDS παρατηρήθηκε κλινικά για πρώτη φορά το 1981 στις Ηνωμένες Πολιτείες</a:t>
            </a:r>
            <a:r>
              <a:rPr lang="el-GR" dirty="0" smtClean="0"/>
              <a:t>. </a:t>
            </a:r>
            <a:r>
              <a:rPr lang="el-GR" dirty="0"/>
              <a:t>Οι αρχικές περιπτώσεις ήταν ένα σύνολο από χρήστες ενδοφλέβιων ναρκωτικών και ομοφυλόφιλους άνδρες που δεν είχαν κάποια γνωστή βλάβη ανοσοποιητικού και παρουσίαζαν συμπτώματα πνευμονίας από </a:t>
            </a:r>
            <a:r>
              <a:rPr lang="el-GR" dirty="0" smtClean="0"/>
              <a:t>πνευμονοκύστη</a:t>
            </a:r>
            <a:r>
              <a:rPr lang="pl-PL" dirty="0" smtClean="0"/>
              <a:t> </a:t>
            </a:r>
            <a:r>
              <a:rPr lang="el-GR" dirty="0" smtClean="0"/>
              <a:t>(PCP</a:t>
            </a:r>
            <a:r>
              <a:rPr lang="el-GR" dirty="0"/>
              <a:t>), μιας σπάνιας ευκαιριακής λοίμωξης που ήταν γνωστό ότι παρουσιαζόταν σε ανθρώπους με πολύ εκτεθειμένο ανοσοποιητικό </a:t>
            </a:r>
            <a:r>
              <a:rPr lang="el-GR" dirty="0" smtClean="0"/>
              <a:t>σύστημα</a:t>
            </a:r>
            <a:endParaRPr lang="en-US" dirty="0"/>
          </a:p>
        </p:txBody>
      </p:sp>
    </p:spTree>
    <p:extLst>
      <p:ext uri="{BB962C8B-B14F-4D97-AF65-F5344CB8AC3E}">
        <p14:creationId xmlns:p14="http://schemas.microsoft.com/office/powerpoint/2010/main" val="364369835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l-GR" dirty="0"/>
              <a:t>. Σύντομα ένας επιπρόσθετος αριθμός ομοφυλόφιλων ανδρών ανέπτυξε έναν παλαιότερα σπάνιο καρκίνο του δέρματος, το σάρκωμα Kaposi (KS). Πολλές ακόμη περιπτώσεις PCP και KS εμφανίστηκαν, θέτοντας σε συναγερμό τα αμερικανικά Κέντρα Ελέγχου και Πρόληψης Νοσημάτων (CDC), τα οποία δημιούργησαν μια ομάδα κρούσης προκειμένου να παρακολουθηθεί και να τεθεί υπό έλεγχο η </a:t>
            </a:r>
            <a:r>
              <a:rPr lang="el-GR" dirty="0" smtClean="0"/>
              <a:t>επιδημία</a:t>
            </a:r>
            <a:r>
              <a:rPr lang="pl-PL" dirty="0" smtClean="0"/>
              <a:t>.</a:t>
            </a:r>
            <a:endParaRPr lang="en-US" dirty="0"/>
          </a:p>
          <a:p>
            <a:pPr marL="0" indent="0">
              <a:buNone/>
            </a:pPr>
            <a:endParaRPr lang="en-US" dirty="0"/>
          </a:p>
        </p:txBody>
      </p:sp>
    </p:spTree>
    <p:extLst>
      <p:ext uri="{BB962C8B-B14F-4D97-AF65-F5344CB8AC3E}">
        <p14:creationId xmlns:p14="http://schemas.microsoft.com/office/powerpoint/2010/main" val="387505420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είναι το </a:t>
            </a:r>
            <a:r>
              <a:rPr lang="pl-PL" dirty="0" smtClean="0"/>
              <a:t>AIDS ;</a:t>
            </a:r>
            <a:endParaRPr lang="en-US" dirty="0"/>
          </a:p>
        </p:txBody>
      </p:sp>
      <p:sp>
        <p:nvSpPr>
          <p:cNvPr id="3" name="Content Placeholder 2"/>
          <p:cNvSpPr>
            <a:spLocks noGrp="1"/>
          </p:cNvSpPr>
          <p:nvPr>
            <p:ph idx="1"/>
          </p:nvPr>
        </p:nvSpPr>
        <p:spPr/>
        <p:txBody>
          <a:bodyPr/>
          <a:lstStyle/>
          <a:p>
            <a:pPr marL="0" indent="0">
              <a:buNone/>
            </a:pPr>
            <a:r>
              <a:rPr lang="el-GR" dirty="0" smtClean="0"/>
              <a:t>Είναι </a:t>
            </a:r>
            <a:r>
              <a:rPr lang="el-GR" dirty="0"/>
              <a:t>μια νόσος του ανθρώπινου </a:t>
            </a:r>
            <a:r>
              <a:rPr lang="el-GR" dirty="0" smtClean="0"/>
              <a:t>ανοσοποιητικού </a:t>
            </a:r>
            <a:r>
              <a:rPr lang="el-GR" dirty="0"/>
              <a:t>συστήματος που προκαλείται από τον ιό </a:t>
            </a:r>
            <a:r>
              <a:rPr lang="el-GR" dirty="0" smtClean="0"/>
              <a:t>της ανθρώπινης </a:t>
            </a:r>
            <a:r>
              <a:rPr lang="el-GR" dirty="0"/>
              <a:t>ανοσοανεπάρκειας (HIV</a:t>
            </a:r>
            <a:r>
              <a:rPr lang="el-GR" dirty="0" smtClean="0"/>
              <a:t>).</a:t>
            </a:r>
            <a:endParaRPr lang="en-US" dirty="0"/>
          </a:p>
        </p:txBody>
      </p:sp>
    </p:spTree>
    <p:extLst>
      <p:ext uri="{BB962C8B-B14F-4D97-AF65-F5344CB8AC3E}">
        <p14:creationId xmlns:p14="http://schemas.microsoft.com/office/powerpoint/2010/main" val="3821995527"/>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6781800" cy="1828800"/>
          </a:xfrm>
        </p:spPr>
        <p:txBody>
          <a:bodyPr>
            <a:normAutofit fontScale="90000"/>
          </a:bodyPr>
          <a:lstStyle/>
          <a:p>
            <a:r>
              <a:rPr lang="el-GR" dirty="0" smtClean="0"/>
              <a:t>Σας ευχαριστούμε για την προσοχή σας !</a:t>
            </a:r>
            <a:br>
              <a:rPr lang="el-GR" dirty="0" smtClean="0"/>
            </a:br>
            <a:endParaRPr lang="en-US" dirty="0"/>
          </a:p>
        </p:txBody>
      </p:sp>
      <p:sp>
        <p:nvSpPr>
          <p:cNvPr id="3" name="Content Placeholder 2"/>
          <p:cNvSpPr>
            <a:spLocks noGrp="1"/>
          </p:cNvSpPr>
          <p:nvPr>
            <p:ph idx="1"/>
          </p:nvPr>
        </p:nvSpPr>
        <p:spPr>
          <a:xfrm>
            <a:off x="609600" y="3657600"/>
            <a:ext cx="7543800" cy="2362200"/>
          </a:xfrm>
        </p:spPr>
        <p:txBody>
          <a:bodyPr/>
          <a:lstStyle/>
          <a:p>
            <a:r>
              <a:rPr lang="el-GR" dirty="0" smtClean="0"/>
              <a:t>Η εργασία δημιουργήθηκε απο τους μαθητές του Γ4 :</a:t>
            </a:r>
            <a:br>
              <a:rPr lang="el-GR" dirty="0" smtClean="0"/>
            </a:br>
            <a:r>
              <a:rPr lang="el-GR" dirty="0" smtClean="0"/>
              <a:t>-Κ. Ματράς</a:t>
            </a:r>
            <a:br>
              <a:rPr lang="el-GR" dirty="0" smtClean="0"/>
            </a:br>
            <a:r>
              <a:rPr lang="el-GR" dirty="0" smtClean="0"/>
              <a:t>-Κ. Σύρμος</a:t>
            </a:r>
            <a:br>
              <a:rPr lang="el-GR" dirty="0" smtClean="0"/>
            </a:br>
            <a:r>
              <a:rPr lang="el-GR" dirty="0" smtClean="0"/>
              <a:t>-Χ. Ρέκας</a:t>
            </a:r>
            <a:br>
              <a:rPr lang="el-GR" dirty="0" smtClean="0"/>
            </a:br>
            <a:r>
              <a:rPr lang="el-GR" dirty="0" smtClean="0"/>
              <a:t>-Χ. Στασινόπουλος</a:t>
            </a:r>
            <a:br>
              <a:rPr lang="el-GR" dirty="0" smtClean="0"/>
            </a:br>
            <a:r>
              <a:rPr lang="el-GR" dirty="0" smtClean="0"/>
              <a:t>-Λ. Λινάς</a:t>
            </a:r>
            <a:endParaRPr lang="en-US" dirty="0"/>
          </a:p>
        </p:txBody>
      </p:sp>
    </p:spTree>
    <p:extLst>
      <p:ext uri="{BB962C8B-B14F-4D97-AF65-F5344CB8AC3E}">
        <p14:creationId xmlns:p14="http://schemas.microsoft.com/office/powerpoint/2010/main" val="36507224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371600"/>
            <a:ext cx="7543800" cy="3886200"/>
          </a:xfrm>
        </p:spPr>
        <p:txBody>
          <a:bodyPr/>
          <a:lstStyle/>
          <a:p>
            <a:pPr marL="0" indent="0">
              <a:buNone/>
            </a:pPr>
            <a:r>
              <a:rPr lang="el-GR" dirty="0"/>
              <a:t>Η νόσος παρεμβαίνει στο ανοσοποιητικό σύστημα και παρεμποδίζει τη λειτουργία του, κάνοντας τα άτομα με AIDS περισσότερο πιθανά να αποκτήσουν λοιμώξεις, όπως ευκαιριακές λοιμώξεις και όγκους που συνήθως δεν προσβάλουν τα άτομα με λειτουργικά ανοσοποιητικά συστήματα. Αυτή η ευπάθεια χειροτερεύει με την εξέλιξη της νόσου.</a:t>
            </a:r>
            <a:endParaRPr lang="en-US" dirty="0"/>
          </a:p>
          <a:p>
            <a:endParaRPr lang="en-US" dirty="0"/>
          </a:p>
        </p:txBody>
      </p:sp>
      <p:pic>
        <p:nvPicPr>
          <p:cNvPr id="4098" name="Picture 2" descr="C:\Users\kamil\Desktop\New folder (2)\indexsas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375443">
            <a:off x="7605854" y="226433"/>
            <a:ext cx="1186390" cy="204669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56799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Πώς μεταδίδεται ;</a:t>
            </a:r>
            <a:endParaRPr lang="en-US" dirty="0"/>
          </a:p>
        </p:txBody>
      </p:sp>
      <p:sp>
        <p:nvSpPr>
          <p:cNvPr id="3" name="Content Placeholder 2"/>
          <p:cNvSpPr>
            <a:spLocks noGrp="1"/>
          </p:cNvSpPr>
          <p:nvPr>
            <p:ph idx="1"/>
          </p:nvPr>
        </p:nvSpPr>
        <p:spPr/>
        <p:txBody>
          <a:bodyPr/>
          <a:lstStyle/>
          <a:p>
            <a:pPr marL="0" indent="0">
              <a:buNone/>
            </a:pPr>
            <a:r>
              <a:rPr lang="el-GR" dirty="0" smtClean="0"/>
              <a:t>Ο </a:t>
            </a:r>
            <a:r>
              <a:rPr lang="el-GR" dirty="0"/>
              <a:t>HIV μεταδίδεται μέσω τριών κυρίων οδών:</a:t>
            </a:r>
          </a:p>
          <a:p>
            <a:r>
              <a:rPr lang="el-GR" dirty="0"/>
              <a:t>τη σεξουαλική επαφή</a:t>
            </a:r>
          </a:p>
          <a:p>
            <a:r>
              <a:rPr lang="el-GR" dirty="0"/>
              <a:t>την έκθεση σε μολυσμένα σωματικά υγρά, ιστούς, σύριγγες και μετάγγιση</a:t>
            </a:r>
          </a:p>
          <a:p>
            <a:r>
              <a:rPr lang="el-GR" dirty="0"/>
              <a:t>από τη μητέρα στο παιδί (γνωστή ως κάθετη μετάδοση) κατά τη διάρκεια της εγκυμοσύνης, του τοκετού και του θηλασμού</a:t>
            </a:r>
            <a:r>
              <a:rPr lang="el-GR" dirty="0" smtClean="0"/>
              <a:t>. </a:t>
            </a:r>
            <a:r>
              <a:rPr lang="el-GR" dirty="0"/>
              <a:t>Είναι δυνατή επίσης η μόλυνση με περισσότερα του ενός στελέχη του HIV, κάτι που είναι γνωστό ως HIV υπερλοίμωξη</a:t>
            </a:r>
            <a:r>
              <a:rPr lang="el-GR" dirty="0" smtClean="0"/>
              <a:t>.</a:t>
            </a:r>
            <a:endParaRPr lang="el-GR" dirty="0"/>
          </a:p>
        </p:txBody>
      </p:sp>
      <p:pic>
        <p:nvPicPr>
          <p:cNvPr id="2050" name="Picture 2" descr="C:\Users\kamil\Desktop\New folder (2)\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343400"/>
            <a:ext cx="2438400" cy="1828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0168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Προστασία </a:t>
            </a:r>
            <a:endParaRPr lang="en-US" dirty="0"/>
          </a:p>
        </p:txBody>
      </p:sp>
      <p:sp>
        <p:nvSpPr>
          <p:cNvPr id="4" name="Content Placeholder 3"/>
          <p:cNvSpPr>
            <a:spLocks noGrp="1"/>
          </p:cNvSpPr>
          <p:nvPr>
            <p:ph idx="1"/>
          </p:nvPr>
        </p:nvSpPr>
        <p:spPr/>
        <p:txBody>
          <a:bodyPr/>
          <a:lstStyle/>
          <a:p>
            <a:pPr marL="0" indent="0">
              <a:buNone/>
            </a:pPr>
            <a:r>
              <a:rPr lang="el-GR" dirty="0"/>
              <a:t>Η προφύλαξη από την HIV λοίμωξη, πρωταρχικά μέσω του ασφαλούς σεξ και των προγραμμάτων ανταλλαγής συρίγγων και βελονών, αποτελεί στρατηγική κλειδί για τον έλεγχο της νόσου. Δεν υπάρχει θεραπεία ίασης ή προληπτικό εμβόλιο.</a:t>
            </a:r>
            <a:endParaRPr lang="en-US" dirty="0"/>
          </a:p>
        </p:txBody>
      </p:sp>
      <p:pic>
        <p:nvPicPr>
          <p:cNvPr id="3075" name="Picture 3" descr="C:\Users\kamil\Desktop\New folder (2)\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496">
            <a:off x="5806911" y="3274438"/>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3698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l-GR" dirty="0"/>
              <a:t>Παρόλα αυτά η αντιρετροϊκή θεραπεία μπορεί να επιβραδύνει την εξέλιξη της νόσου και να οδηγήσει σε ένα προσδόκιμο ζωής κοντά στο φυσιολογικό. </a:t>
            </a:r>
            <a:endParaRPr lang="en-US" dirty="0"/>
          </a:p>
        </p:txBody>
      </p:sp>
    </p:spTree>
    <p:extLst>
      <p:ext uri="{BB962C8B-B14F-4D97-AF65-F5344CB8AC3E}">
        <p14:creationId xmlns:p14="http://schemas.microsoft.com/office/powerpoint/2010/main" val="392196983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l-GR" dirty="0"/>
              <a:t>Παρότι η θεραπεία αυτή μειώνει τον κίνδυνο θανάτου και επιπλοκών από τη νόσο, τα φάρμακα αυτά είναι υψηλού κόστους και σχετίζονται με παρενέργειες οφειλόμενες αποκλειστικά σε αυτά (οι οποίες πολλές φορές συνδυάζονται με τις παρενέργειες που προκαλεί η χρόνια HIV λοίμωξη).</a:t>
            </a:r>
            <a:endParaRPr lang="en-US" dirty="0"/>
          </a:p>
          <a:p>
            <a:endParaRPr lang="en-US" dirty="0"/>
          </a:p>
        </p:txBody>
      </p:sp>
    </p:spTree>
    <p:extLst>
      <p:ext uri="{BB962C8B-B14F-4D97-AF65-F5344CB8AC3E}">
        <p14:creationId xmlns:p14="http://schemas.microsoft.com/office/powerpoint/2010/main" val="15234863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HIV </a:t>
            </a:r>
            <a:r>
              <a:rPr lang="el-GR" dirty="0" smtClean="0"/>
              <a:t>και </a:t>
            </a:r>
            <a:r>
              <a:rPr lang="pl-PL" dirty="0" smtClean="0"/>
              <a:t>AIDS </a:t>
            </a:r>
            <a:r>
              <a:rPr lang="el-GR" dirty="0" smtClean="0"/>
              <a:t>είναι το ίδιο ;</a:t>
            </a:r>
            <a:endParaRPr lang="en-US" dirty="0"/>
          </a:p>
        </p:txBody>
      </p:sp>
      <p:sp>
        <p:nvSpPr>
          <p:cNvPr id="3" name="Content Placeholder 2"/>
          <p:cNvSpPr>
            <a:spLocks noGrp="1"/>
          </p:cNvSpPr>
          <p:nvPr>
            <p:ph idx="1"/>
          </p:nvPr>
        </p:nvSpPr>
        <p:spPr/>
        <p:txBody>
          <a:bodyPr/>
          <a:lstStyle/>
          <a:p>
            <a:r>
              <a:rPr lang="el-GR" dirty="0"/>
              <a:t>Οχι , </a:t>
            </a:r>
            <a:r>
              <a:rPr lang="el-GR" dirty="0" smtClean="0"/>
              <a:t>ο </a:t>
            </a:r>
            <a:r>
              <a:rPr lang="el-GR" b="1" dirty="0" smtClean="0"/>
              <a:t>ιός </a:t>
            </a:r>
            <a:r>
              <a:rPr lang="el-GR" b="1" dirty="0"/>
              <a:t>της ανθρώπινης ανοσοανεπάρκειας</a:t>
            </a:r>
            <a:r>
              <a:rPr lang="el-GR" dirty="0"/>
              <a:t> ή </a:t>
            </a:r>
            <a:r>
              <a:rPr lang="el-GR" b="1" dirty="0"/>
              <a:t>HIV</a:t>
            </a:r>
            <a:r>
              <a:rPr lang="el-GR" dirty="0"/>
              <a:t>, (ακρωνύμιο του αγγλικού του ονόματος </a:t>
            </a:r>
            <a:r>
              <a:rPr lang="el-GR" i="1" dirty="0"/>
              <a:t>Human Immunodeficiency Virus</a:t>
            </a:r>
            <a:r>
              <a:rPr lang="el-GR" dirty="0"/>
              <a:t>) είναι ο ιός που </a:t>
            </a:r>
            <a:r>
              <a:rPr lang="el-GR" b="1" u="sng" dirty="0"/>
              <a:t>προκαλεί</a:t>
            </a:r>
            <a:r>
              <a:rPr lang="el-GR" dirty="0"/>
              <a:t> τη νόσο </a:t>
            </a:r>
            <a:r>
              <a:rPr lang="el-GR" dirty="0" smtClean="0"/>
              <a:t>AIDS, αλλα πολυ συχνα αναφερονται μαζι , ομως δεν μπορουμε να λεμε πως ειναι ιδια ασθενεια .  </a:t>
            </a:r>
            <a:endParaRPr lang="en-US" dirty="0"/>
          </a:p>
        </p:txBody>
      </p:sp>
    </p:spTree>
    <p:extLst>
      <p:ext uri="{BB962C8B-B14F-4D97-AF65-F5344CB8AC3E}">
        <p14:creationId xmlns:p14="http://schemas.microsoft.com/office/powerpoint/2010/main" val="249415363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Στάδια Ασθένειας</a:t>
            </a:r>
            <a:endParaRPr lang="en-US" dirty="0"/>
          </a:p>
        </p:txBody>
      </p:sp>
      <p:sp>
        <p:nvSpPr>
          <p:cNvPr id="3" name="Content Placeholder 2"/>
          <p:cNvSpPr>
            <a:spLocks noGrp="1"/>
          </p:cNvSpPr>
          <p:nvPr>
            <p:ph idx="1"/>
          </p:nvPr>
        </p:nvSpPr>
        <p:spPr/>
        <p:txBody>
          <a:bodyPr/>
          <a:lstStyle/>
          <a:p>
            <a:pPr marL="0" indent="0">
              <a:buNone/>
            </a:pPr>
            <a:r>
              <a:rPr lang="el-GR" dirty="0"/>
              <a:t>Ο παγκόσμιος Οργανισμός Υγείας πρότεινε για πρώτη φορά έναν ορισμό του AIDS το 1986</a:t>
            </a:r>
            <a:r>
              <a:rPr lang="el-GR" dirty="0" smtClean="0"/>
              <a:t>. </a:t>
            </a:r>
            <a:r>
              <a:rPr lang="el-GR" dirty="0"/>
              <a:t>Από τότε υπήρξε ένας αριθμός αναβαθμίσεων και επεκτάσεων του ορισμού, μέχρι την πιο πρόσφατη εκδοχή (ταξινόμηση) του 2007</a:t>
            </a:r>
            <a:endParaRPr lang="en-US" dirty="0"/>
          </a:p>
        </p:txBody>
      </p:sp>
    </p:spTree>
    <p:extLst>
      <p:ext uri="{BB962C8B-B14F-4D97-AF65-F5344CB8AC3E}">
        <p14:creationId xmlns:p14="http://schemas.microsoft.com/office/powerpoint/2010/main" val="246052767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115</TotalTime>
  <Words>808</Words>
  <Application>Microsoft Office PowerPoint</Application>
  <PresentationFormat>On-screen Show (4:3)</PresentationFormat>
  <Paragraphs>34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NewsPrint</vt:lpstr>
      <vt:lpstr>AIDS</vt:lpstr>
      <vt:lpstr>Τι είναι το AIDS ;</vt:lpstr>
      <vt:lpstr>PowerPoint Presentation</vt:lpstr>
      <vt:lpstr>Πώς μεταδίδεται ;</vt:lpstr>
      <vt:lpstr>Προστασία </vt:lpstr>
      <vt:lpstr>PowerPoint Presentation</vt:lpstr>
      <vt:lpstr>PowerPoint Presentation</vt:lpstr>
      <vt:lpstr>HIV και AIDS είναι το ίδιο ;</vt:lpstr>
      <vt:lpstr>Στάδια Ασθένειας</vt:lpstr>
      <vt:lpstr>PowerPoint Presentation</vt:lpstr>
      <vt:lpstr>PowerPoint Presentation</vt:lpstr>
      <vt:lpstr>PowerPoint Presentation</vt:lpstr>
      <vt:lpstr>Το AIDS στον κόσμο . </vt:lpstr>
      <vt:lpstr>PowerPoint Presentation</vt:lpstr>
      <vt:lpstr>Το AIDS στην Ελλάδα</vt:lpstr>
      <vt:lpstr>PowerPoint Presentation</vt:lpstr>
      <vt:lpstr>PowerPoint Presentation</vt:lpstr>
      <vt:lpstr>Αρχή του AIDS  </vt:lpstr>
      <vt:lpstr>PowerPoint Presentation</vt:lpstr>
      <vt:lpstr>Σας ευχαριστούμε για την προσοχή σας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Price</dc:creator>
  <cp:lastModifiedBy>kamil</cp:lastModifiedBy>
  <cp:revision>10</cp:revision>
  <dcterms:created xsi:type="dcterms:W3CDTF">2006-08-16T00:00:00Z</dcterms:created>
  <dcterms:modified xsi:type="dcterms:W3CDTF">2014-11-09T17:24:35Z</dcterms:modified>
</cp:coreProperties>
</file>